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79" r:id="rId2"/>
    <p:sldId id="260" r:id="rId3"/>
    <p:sldId id="273" r:id="rId4"/>
    <p:sldId id="368" r:id="rId5"/>
    <p:sldId id="369" r:id="rId6"/>
    <p:sldId id="371" r:id="rId7"/>
    <p:sldId id="370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02"/>
    <p:restoredTop sz="78725" autoAdjust="0"/>
  </p:normalViewPr>
  <p:slideViewPr>
    <p:cSldViewPr snapToGrid="0" snapToObjects="1">
      <p:cViewPr varScale="1">
        <p:scale>
          <a:sx n="85" d="100"/>
          <a:sy n="85" d="100"/>
        </p:scale>
        <p:origin x="1496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80" d="100"/>
        <a:sy n="18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5C7AC-F26F-FF49-BB68-6BC2BBD63C75}" type="datetimeFigureOut">
              <a:rPr lang="fr-FR" smtClean="0"/>
              <a:t>19/11/2018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9364B-E83B-A949-A9C2-B912E200F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670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9364B-E83B-A949-A9C2-B912E200FC8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318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9364B-E83B-A949-A9C2-B912E200FC8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71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9364B-E83B-A949-A9C2-B912E200FC8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218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9364B-E83B-A949-A9C2-B912E200FC8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182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9364B-E83B-A949-A9C2-B912E200FC8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016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9364B-E83B-A949-A9C2-B912E200FC8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031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9364B-E83B-A949-A9C2-B912E200FC8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25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9364B-E83B-A949-A9C2-B912E200FC8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326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9364B-E83B-A949-A9C2-B912E200FC8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359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9364B-E83B-A949-A9C2-B912E200FC8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118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9364B-E83B-A949-A9C2-B912E200FC8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417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9364B-E83B-A949-A9C2-B912E200FC8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011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9364B-E83B-A949-A9C2-B912E200FC8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999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9364B-E83B-A949-A9C2-B912E200FC8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60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11/19/18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11/19/18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11/19/18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7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" y="404735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407326" y="3820352"/>
            <a:ext cx="3831714" cy="483965"/>
          </a:xfrm>
        </p:spPr>
        <p:txBody>
          <a:bodyPr/>
          <a:lstStyle/>
          <a:p>
            <a:r>
              <a:rPr lang="fr-FR" cap="small" dirty="0"/>
              <a:t>Olivier Palombi - UNESS</a:t>
            </a:r>
            <a:endParaRPr lang="fr-FR" dirty="0"/>
          </a:p>
        </p:txBody>
      </p:sp>
      <p:sp>
        <p:nvSpPr>
          <p:cNvPr id="7" name="AutoShape 4" descr="http://www.minalogic.com/sites/default/files/investissements_davenir_-_logo.jpeg"/>
          <p:cNvSpPr>
            <a:spLocks noChangeAspect="1" noChangeArrowheads="1"/>
          </p:cNvSpPr>
          <p:nvPr/>
        </p:nvSpPr>
        <p:spPr bwMode="auto">
          <a:xfrm>
            <a:off x="0" y="3794760"/>
            <a:ext cx="5234940" cy="523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773" y="379840"/>
            <a:ext cx="1247775" cy="5429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F311E2B-F113-5441-9A60-6571F50FF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866" y="1402992"/>
            <a:ext cx="3073931" cy="1587085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0453B830-B388-BB4C-825B-57BC649761DD}"/>
              </a:ext>
            </a:extLst>
          </p:cNvPr>
          <p:cNvGrpSpPr/>
          <p:nvPr/>
        </p:nvGrpSpPr>
        <p:grpSpPr>
          <a:xfrm>
            <a:off x="10693549" y="191826"/>
            <a:ext cx="1142946" cy="1157289"/>
            <a:chOff x="8203696" y="207823"/>
            <a:chExt cx="814647" cy="763151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3218A3D8-DA9D-024A-B8D2-3CDB8EE56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744" y="207823"/>
              <a:ext cx="590550" cy="590550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F21F3DD1-F3DD-5241-ADA0-550B93ED671D}"/>
                </a:ext>
              </a:extLst>
            </p:cNvPr>
            <p:cNvSpPr txBox="1"/>
            <p:nvPr/>
          </p:nvSpPr>
          <p:spPr>
            <a:xfrm>
              <a:off x="8203696" y="786308"/>
              <a:ext cx="81464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b="1" dirty="0">
                  <a:solidFill>
                    <a:srgbClr val="0C4D9D"/>
                  </a:solidFill>
                </a:rPr>
                <a:t>ANR-16-DUNE-0002</a:t>
              </a:r>
            </a:p>
          </p:txBody>
        </p:sp>
      </p:grpSp>
      <p:pic>
        <p:nvPicPr>
          <p:cNvPr id="4" name="Picture 2" descr="FAN 2018">
            <a:extLst>
              <a:ext uri="{FF2B5EF4-FFF2-40B4-BE49-F238E27FC236}">
                <a16:creationId xmlns:a16="http://schemas.microsoft.com/office/drawing/2014/main" id="{B0D162A3-352D-6549-A963-EC191CCE8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9" y="102245"/>
            <a:ext cx="1612062" cy="107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94" y="191826"/>
            <a:ext cx="3224838" cy="154698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69299" y="4653726"/>
            <a:ext cx="11122701" cy="896111"/>
          </a:xfrm>
        </p:spPr>
        <p:txBody>
          <a:bodyPr>
            <a:noAutofit/>
          </a:bodyPr>
          <a:lstStyle/>
          <a:p>
            <a:r>
              <a:rPr lang="fr-FR" sz="4000" dirty="0"/>
              <a:t>Construction automatique d’épreuves de difficultés contrôlées </a:t>
            </a:r>
            <a:r>
              <a:rPr lang="fr-FR" sz="4800" i="1" dirty="0"/>
              <a:t>: </a:t>
            </a:r>
            <a:r>
              <a:rPr lang="fr-FR" sz="2800" i="1" dirty="0"/>
              <a:t>Exemple sur la Banque Nationale d’Entrainement aux  ECN</a:t>
            </a:r>
            <a:endParaRPr lang="fr-FR" sz="4000" i="1" dirty="0"/>
          </a:p>
        </p:txBody>
      </p:sp>
      <p:pic>
        <p:nvPicPr>
          <p:cNvPr id="1028" name="Picture 4" descr="L'Université Numérique">
            <a:extLst>
              <a:ext uri="{FF2B5EF4-FFF2-40B4-BE49-F238E27FC236}">
                <a16:creationId xmlns:a16="http://schemas.microsoft.com/office/drawing/2014/main" id="{A1EDBA73-C016-2343-A3FF-F22942ACE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183" y="2696362"/>
            <a:ext cx="2356108" cy="78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3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Résultat de recherche d'images pour &quot;base de données&quot;">
            <a:extLst>
              <a:ext uri="{FF2B5EF4-FFF2-40B4-BE49-F238E27FC236}">
                <a16:creationId xmlns:a16="http://schemas.microsoft.com/office/drawing/2014/main" id="{8AC2605C-B459-F640-84E2-F94BB098B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159" y="2224562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4" y="191826"/>
            <a:ext cx="1523715" cy="73093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C622AC7-0E87-5540-AEE9-581837666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1863" y="229301"/>
            <a:ext cx="1417495" cy="73185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EF7ABFE-86D5-784E-8671-0E01813FBA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4762" y="108697"/>
            <a:ext cx="643286" cy="603968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DB4A5370-25F5-BE47-B1E2-3EC95E4149AE}"/>
              </a:ext>
            </a:extLst>
          </p:cNvPr>
          <p:cNvGrpSpPr/>
          <p:nvPr/>
        </p:nvGrpSpPr>
        <p:grpSpPr>
          <a:xfrm>
            <a:off x="9498159" y="191826"/>
            <a:ext cx="958899" cy="970932"/>
            <a:chOff x="8203696" y="207823"/>
            <a:chExt cx="814647" cy="763151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6997E9A6-7D70-A543-9298-CD0B20D0F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744" y="207823"/>
              <a:ext cx="590550" cy="590550"/>
            </a:xfrm>
            <a:prstGeom prst="rect">
              <a:avLst/>
            </a:prstGeom>
          </p:spPr>
        </p:pic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78440EB4-92C2-7B4F-B2C1-AF4B2739F418}"/>
                </a:ext>
              </a:extLst>
            </p:cNvPr>
            <p:cNvSpPr txBox="1"/>
            <p:nvPr/>
          </p:nvSpPr>
          <p:spPr>
            <a:xfrm>
              <a:off x="8203696" y="786308"/>
              <a:ext cx="81464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b="1" dirty="0">
                  <a:solidFill>
                    <a:srgbClr val="0C4D9D"/>
                  </a:solidFill>
                </a:rPr>
                <a:t>ANR-16-DUNE-0002</a:t>
              </a:r>
            </a:p>
          </p:txBody>
        </p:sp>
      </p:grpSp>
      <p:sp>
        <p:nvSpPr>
          <p:cNvPr id="63" name="Titre 1">
            <a:extLst>
              <a:ext uri="{FF2B5EF4-FFF2-40B4-BE49-F238E27FC236}">
                <a16:creationId xmlns:a16="http://schemas.microsoft.com/office/drawing/2014/main" id="{06115503-E728-0447-9DCA-58A4F141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04" y="774645"/>
            <a:ext cx="10058400" cy="1024695"/>
          </a:xfrm>
        </p:spPr>
        <p:txBody>
          <a:bodyPr/>
          <a:lstStyle/>
          <a:p>
            <a:r>
              <a:rPr lang="fr-FR" dirty="0"/>
              <a:t>Etat actuel : </a:t>
            </a:r>
            <a:r>
              <a:rPr lang="fr-FR" dirty="0">
                <a:sym typeface="Symbol" panose="05050102010706020507" pitchFamily="18" charset="2"/>
              </a:rPr>
              <a:t> </a:t>
            </a:r>
            <a:r>
              <a:rPr lang="fr-FR" dirty="0"/>
              <a:t>1,5 milliards de triplets</a:t>
            </a:r>
            <a:endParaRPr lang="en-US" dirty="0"/>
          </a:p>
        </p:txBody>
      </p:sp>
      <p:sp>
        <p:nvSpPr>
          <p:cNvPr id="64" name="Espace réservé du contenu 2">
            <a:extLst>
              <a:ext uri="{FF2B5EF4-FFF2-40B4-BE49-F238E27FC236}">
                <a16:creationId xmlns:a16="http://schemas.microsoft.com/office/drawing/2014/main" id="{625A16F6-CAEE-2443-AB0F-A67C8AEB5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501" y="2425652"/>
            <a:ext cx="7023286" cy="4034131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CC6600"/>
                </a:solidFill>
              </a:rPr>
              <a:t>2015-2018</a:t>
            </a:r>
          </a:p>
          <a:p>
            <a:r>
              <a:rPr lang="fr-FR" sz="3600" b="1" dirty="0">
                <a:solidFill>
                  <a:srgbClr val="CC6600"/>
                </a:solidFill>
              </a:rPr>
              <a:t>64 957 étudiants </a:t>
            </a:r>
            <a:r>
              <a:rPr lang="fr-FR" sz="3600" dirty="0"/>
              <a:t>	</a:t>
            </a:r>
            <a:endParaRPr lang="en-US" sz="3200" dirty="0"/>
          </a:p>
          <a:p>
            <a:r>
              <a:rPr lang="fr-FR" sz="3200" b="1" dirty="0">
                <a:solidFill>
                  <a:srgbClr val="CC6600"/>
                </a:solidFill>
              </a:rPr>
              <a:t>457 873 questions:</a:t>
            </a:r>
          </a:p>
          <a:p>
            <a:pPr lvl="2"/>
            <a:r>
              <a:rPr lang="fr-FR" sz="2400" b="1" dirty="0">
                <a:solidFill>
                  <a:srgbClr val="CC6600"/>
                </a:solidFill>
              </a:rPr>
              <a:t> </a:t>
            </a:r>
            <a:r>
              <a:rPr lang="fr-FR" sz="2400" b="1" dirty="0"/>
              <a:t>66 531 questions à réponses unique</a:t>
            </a:r>
          </a:p>
          <a:p>
            <a:pPr lvl="2"/>
            <a:r>
              <a:rPr lang="fr-FR" sz="2400" b="1" dirty="0"/>
              <a:t> 390 323 questions à réponses multiples</a:t>
            </a:r>
            <a:endParaRPr lang="fr-FR" sz="2400" dirty="0"/>
          </a:p>
          <a:p>
            <a:r>
              <a:rPr lang="fr-FR" sz="3600" b="1" dirty="0">
                <a:solidFill>
                  <a:srgbClr val="CC6600"/>
                </a:solidFill>
              </a:rPr>
              <a:t>224 919 141 actions de réponse :</a:t>
            </a:r>
          </a:p>
          <a:p>
            <a:pPr lvl="2"/>
            <a:r>
              <a:rPr lang="fr-FR" sz="2400" b="1" dirty="0"/>
              <a:t>68 126 pour les étudiants de Grenoble sur 3 mois.</a:t>
            </a:r>
          </a:p>
        </p:txBody>
      </p:sp>
      <p:sp>
        <p:nvSpPr>
          <p:cNvPr id="65" name="Espace réservé du numéro de diapositive 4">
            <a:extLst>
              <a:ext uri="{FF2B5EF4-FFF2-40B4-BE49-F238E27FC236}">
                <a16:creationId xmlns:a16="http://schemas.microsoft.com/office/drawing/2014/main" id="{E343C3AE-3D60-814E-84A1-2A71D36DF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6113E31D-E2AB-40D1-8B51-AFA5AFEF393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21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4" y="191826"/>
            <a:ext cx="1523715" cy="73093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EF7ABFE-86D5-784E-8671-0E01813FBA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4762" y="108697"/>
            <a:ext cx="643286" cy="603968"/>
          </a:xfrm>
          <a:prstGeom prst="rect">
            <a:avLst/>
          </a:prstGeom>
        </p:spPr>
      </p:pic>
      <p:sp>
        <p:nvSpPr>
          <p:cNvPr id="63" name="Titre 1">
            <a:extLst>
              <a:ext uri="{FF2B5EF4-FFF2-40B4-BE49-F238E27FC236}">
                <a16:creationId xmlns:a16="http://schemas.microsoft.com/office/drawing/2014/main" id="{06115503-E728-0447-9DCA-58A4F141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44" y="1543987"/>
            <a:ext cx="3763744" cy="3522687"/>
          </a:xfrm>
        </p:spPr>
        <p:txBody>
          <a:bodyPr>
            <a:normAutofit/>
          </a:bodyPr>
          <a:lstStyle/>
          <a:p>
            <a:r>
              <a:rPr lang="fr-FR" b="1" dirty="0"/>
              <a:t>Application:</a:t>
            </a:r>
            <a:br>
              <a:rPr lang="fr-FR" b="1" dirty="0"/>
            </a:br>
            <a:br>
              <a:rPr lang="fr-FR" dirty="0"/>
            </a:br>
            <a:r>
              <a:rPr lang="fr-FR" dirty="0"/>
              <a:t>le profil </a:t>
            </a:r>
            <a:br>
              <a:rPr lang="fr-FR" dirty="0"/>
            </a:br>
            <a:r>
              <a:rPr lang="fr-FR" dirty="0"/>
              <a:t>d’un</a:t>
            </a:r>
            <a:br>
              <a:rPr lang="fr-FR" dirty="0"/>
            </a:br>
            <a:r>
              <a:rPr lang="fr-FR" dirty="0"/>
              <a:t>étudiant</a:t>
            </a:r>
            <a:endParaRPr lang="en-US" dirty="0"/>
          </a:p>
        </p:txBody>
      </p:sp>
      <p:sp>
        <p:nvSpPr>
          <p:cNvPr id="65" name="Espace réservé du numéro de diapositive 4">
            <a:extLst>
              <a:ext uri="{FF2B5EF4-FFF2-40B4-BE49-F238E27FC236}">
                <a16:creationId xmlns:a16="http://schemas.microsoft.com/office/drawing/2014/main" id="{E343C3AE-3D60-814E-84A1-2A71D36DF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  <p:pic>
        <p:nvPicPr>
          <p:cNvPr id="14" name="Espace réservé du contenu 5">
            <a:extLst>
              <a:ext uri="{FF2B5EF4-FFF2-40B4-BE49-F238E27FC236}">
                <a16:creationId xmlns:a16="http://schemas.microsoft.com/office/drawing/2014/main" id="{A3CA547B-6E13-DE4F-BB64-7301319A61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22" y="498437"/>
            <a:ext cx="8976203" cy="635108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C622AC7-0E87-5540-AEE9-581837666E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1863" y="229301"/>
            <a:ext cx="1417495" cy="731859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DB4A5370-25F5-BE47-B1E2-3EC95E4149AE}"/>
              </a:ext>
            </a:extLst>
          </p:cNvPr>
          <p:cNvGrpSpPr/>
          <p:nvPr/>
        </p:nvGrpSpPr>
        <p:grpSpPr>
          <a:xfrm>
            <a:off x="9498159" y="191826"/>
            <a:ext cx="958899" cy="970932"/>
            <a:chOff x="8203696" y="207823"/>
            <a:chExt cx="814647" cy="763151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6997E9A6-7D70-A543-9298-CD0B20D0F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744" y="207823"/>
              <a:ext cx="590550" cy="590550"/>
            </a:xfrm>
            <a:prstGeom prst="rect">
              <a:avLst/>
            </a:prstGeom>
          </p:spPr>
        </p:pic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78440EB4-92C2-7B4F-B2C1-AF4B2739F418}"/>
                </a:ext>
              </a:extLst>
            </p:cNvPr>
            <p:cNvSpPr txBox="1"/>
            <p:nvPr/>
          </p:nvSpPr>
          <p:spPr>
            <a:xfrm>
              <a:off x="8203696" y="786308"/>
              <a:ext cx="81464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b="1" dirty="0">
                  <a:solidFill>
                    <a:srgbClr val="0C4D9D"/>
                  </a:solidFill>
                </a:rPr>
                <a:t>ANR-16-DUNE-0002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4640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140D4C-2C33-6E46-A890-87BFE2206C98}"/>
              </a:ext>
            </a:extLst>
          </p:cNvPr>
          <p:cNvSpPr/>
          <p:nvPr/>
        </p:nvSpPr>
        <p:spPr>
          <a:xfrm>
            <a:off x="4838140" y="3995150"/>
            <a:ext cx="6374343" cy="215081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4" y="191826"/>
            <a:ext cx="1523715" cy="73093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EF7ABFE-86D5-784E-8671-0E01813FBA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4762" y="108697"/>
            <a:ext cx="643286" cy="603968"/>
          </a:xfrm>
          <a:prstGeom prst="rect">
            <a:avLst/>
          </a:prstGeom>
        </p:spPr>
      </p:pic>
      <p:sp>
        <p:nvSpPr>
          <p:cNvPr id="63" name="Titre 1">
            <a:extLst>
              <a:ext uri="{FF2B5EF4-FFF2-40B4-BE49-F238E27FC236}">
                <a16:creationId xmlns:a16="http://schemas.microsoft.com/office/drawing/2014/main" id="{06115503-E728-0447-9DCA-58A4F141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44" y="1543987"/>
            <a:ext cx="3763744" cy="3522687"/>
          </a:xfrm>
        </p:spPr>
        <p:txBody>
          <a:bodyPr>
            <a:normAutofit/>
          </a:bodyPr>
          <a:lstStyle/>
          <a:p>
            <a:r>
              <a:rPr lang="fr-FR" b="1" dirty="0"/>
              <a:t>APPLICATION:</a:t>
            </a:r>
            <a:br>
              <a:rPr lang="fr-FR" b="1" dirty="0"/>
            </a:br>
            <a:r>
              <a:rPr lang="fr-FR" b="1" dirty="0"/>
              <a:t>Le calcul de la difficulté des questions en infectiologie</a:t>
            </a:r>
            <a:endParaRPr lang="en-US" dirty="0"/>
          </a:p>
        </p:txBody>
      </p:sp>
      <p:sp>
        <p:nvSpPr>
          <p:cNvPr id="65" name="Espace réservé du numéro de diapositive 4">
            <a:extLst>
              <a:ext uri="{FF2B5EF4-FFF2-40B4-BE49-F238E27FC236}">
                <a16:creationId xmlns:a16="http://schemas.microsoft.com/office/drawing/2014/main" id="{E343C3AE-3D60-814E-84A1-2A71D36DF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AC622AC7-0E87-5540-AEE9-581837666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1863" y="229301"/>
            <a:ext cx="1417495" cy="731859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DB4A5370-25F5-BE47-B1E2-3EC95E4149AE}"/>
              </a:ext>
            </a:extLst>
          </p:cNvPr>
          <p:cNvGrpSpPr/>
          <p:nvPr/>
        </p:nvGrpSpPr>
        <p:grpSpPr>
          <a:xfrm>
            <a:off x="9498159" y="191826"/>
            <a:ext cx="958899" cy="970932"/>
            <a:chOff x="8203696" y="207823"/>
            <a:chExt cx="814647" cy="763151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6997E9A6-7D70-A543-9298-CD0B20D0F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744" y="207823"/>
              <a:ext cx="590550" cy="590550"/>
            </a:xfrm>
            <a:prstGeom prst="rect">
              <a:avLst/>
            </a:prstGeom>
          </p:spPr>
        </p:pic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78440EB4-92C2-7B4F-B2C1-AF4B2739F418}"/>
                </a:ext>
              </a:extLst>
            </p:cNvPr>
            <p:cNvSpPr txBox="1"/>
            <p:nvPr/>
          </p:nvSpPr>
          <p:spPr>
            <a:xfrm>
              <a:off x="8203696" y="786308"/>
              <a:ext cx="81464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b="1" dirty="0">
                  <a:solidFill>
                    <a:srgbClr val="0C4D9D"/>
                  </a:solidFill>
                </a:rPr>
                <a:t>ANR-16-DUNE-0002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E06E4F70-9E5B-194E-9215-7B9A05591FC6}"/>
              </a:ext>
            </a:extLst>
          </p:cNvPr>
          <p:cNvSpPr txBox="1"/>
          <p:nvPr/>
        </p:nvSpPr>
        <p:spPr>
          <a:xfrm>
            <a:off x="3923388" y="1080944"/>
            <a:ext cx="745414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Pour chaque question à réponse unique 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2800" dirty="0"/>
              <a:t>reliée à la spécialité des maladies infectieuses,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2800" dirty="0"/>
              <a:t>ayant été traitée plus de 100 fois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2800" dirty="0"/>
              <a:t>au moins 1 fois répondu de façon correcte</a:t>
            </a:r>
          </a:p>
          <a:p>
            <a:endParaRPr lang="fr-FR" sz="2800" dirty="0"/>
          </a:p>
          <a:p>
            <a:r>
              <a:rPr lang="fr-FR" sz="2800" dirty="0"/>
              <a:t>donner  son </a:t>
            </a:r>
            <a:r>
              <a:rPr lang="fr-FR" sz="2800" b="1" dirty="0"/>
              <a:t>niveau de difficulté</a:t>
            </a:r>
            <a:r>
              <a:rPr lang="fr-FR" sz="2800" dirty="0"/>
              <a:t>.</a:t>
            </a:r>
          </a:p>
          <a:p>
            <a:endParaRPr lang="fr-FR" sz="2000" dirty="0"/>
          </a:p>
          <a:p>
            <a:endParaRPr lang="fr-FR" sz="2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32A11A9-DE93-8B41-9C64-8E0904ED2C6F}"/>
              </a:ext>
            </a:extLst>
          </p:cNvPr>
          <p:cNvSpPr txBox="1"/>
          <p:nvPr/>
        </p:nvSpPr>
        <p:spPr>
          <a:xfrm>
            <a:off x="6138208" y="4213586"/>
            <a:ext cx="4032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Nombre d’actions de répondre correctes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EC570C6-A9D4-304B-A545-029AB47D9217}"/>
              </a:ext>
            </a:extLst>
          </p:cNvPr>
          <p:cNvSpPr txBox="1"/>
          <p:nvPr/>
        </p:nvSpPr>
        <p:spPr>
          <a:xfrm>
            <a:off x="6115460" y="5162514"/>
            <a:ext cx="4077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Nombre d’actions de répondre effectuées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FA64A40-6C27-CE48-8D40-2AFECAE9371C}"/>
              </a:ext>
            </a:extLst>
          </p:cNvPr>
          <p:cNvCxnSpPr/>
          <p:nvPr/>
        </p:nvCxnSpPr>
        <p:spPr>
          <a:xfrm>
            <a:off x="5756223" y="5083893"/>
            <a:ext cx="496105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4FC935AA-05D7-5C45-9886-D54D8C194713}"/>
              </a:ext>
            </a:extLst>
          </p:cNvPr>
          <p:cNvSpPr txBox="1"/>
          <p:nvPr/>
        </p:nvSpPr>
        <p:spPr>
          <a:xfrm>
            <a:off x="4506268" y="4673063"/>
            <a:ext cx="1609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1 -</a:t>
            </a:r>
          </a:p>
        </p:txBody>
      </p:sp>
    </p:spTree>
    <p:extLst>
      <p:ext uri="{BB962C8B-B14F-4D97-AF65-F5344CB8AC3E}">
        <p14:creationId xmlns:p14="http://schemas.microsoft.com/office/powerpoint/2010/main" val="3645154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4" y="191826"/>
            <a:ext cx="1523715" cy="73093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EF7ABFE-86D5-784E-8671-0E01813FBA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4762" y="108697"/>
            <a:ext cx="643286" cy="603968"/>
          </a:xfrm>
          <a:prstGeom prst="rect">
            <a:avLst/>
          </a:prstGeom>
        </p:spPr>
      </p:pic>
      <p:sp>
        <p:nvSpPr>
          <p:cNvPr id="63" name="Titre 1">
            <a:extLst>
              <a:ext uri="{FF2B5EF4-FFF2-40B4-BE49-F238E27FC236}">
                <a16:creationId xmlns:a16="http://schemas.microsoft.com/office/drawing/2014/main" id="{06115503-E728-0447-9DCA-58A4F141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44" y="1543987"/>
            <a:ext cx="3763744" cy="4661941"/>
          </a:xfrm>
        </p:spPr>
        <p:txBody>
          <a:bodyPr>
            <a:normAutofit/>
          </a:bodyPr>
          <a:lstStyle/>
          <a:p>
            <a:r>
              <a:rPr lang="fr-FR" b="1" dirty="0"/>
              <a:t>APPLICATION:</a:t>
            </a:r>
            <a:br>
              <a:rPr lang="fr-FR" b="1" dirty="0"/>
            </a:br>
            <a:r>
              <a:rPr lang="fr-FR" b="1" dirty="0"/>
              <a:t>Le calcul de la difficulté des questions en infectiologie</a:t>
            </a:r>
            <a:br>
              <a:rPr lang="fr-FR" b="1" dirty="0"/>
            </a:br>
            <a:endParaRPr lang="en-US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AC622AC7-0E87-5540-AEE9-581837666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1863" y="229301"/>
            <a:ext cx="1417495" cy="731859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DB4A5370-25F5-BE47-B1E2-3EC95E4149AE}"/>
              </a:ext>
            </a:extLst>
          </p:cNvPr>
          <p:cNvGrpSpPr/>
          <p:nvPr/>
        </p:nvGrpSpPr>
        <p:grpSpPr>
          <a:xfrm>
            <a:off x="10781160" y="1235140"/>
            <a:ext cx="958899" cy="970932"/>
            <a:chOff x="8203696" y="207823"/>
            <a:chExt cx="814647" cy="763151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6997E9A6-7D70-A543-9298-CD0B20D0F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744" y="207823"/>
              <a:ext cx="590550" cy="590550"/>
            </a:xfrm>
            <a:prstGeom prst="rect">
              <a:avLst/>
            </a:prstGeom>
          </p:spPr>
        </p:pic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78440EB4-92C2-7B4F-B2C1-AF4B2739F418}"/>
                </a:ext>
              </a:extLst>
            </p:cNvPr>
            <p:cNvSpPr txBox="1"/>
            <p:nvPr/>
          </p:nvSpPr>
          <p:spPr>
            <a:xfrm>
              <a:off x="8203696" y="786308"/>
              <a:ext cx="81464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b="1" dirty="0">
                  <a:solidFill>
                    <a:srgbClr val="0C4D9D"/>
                  </a:solidFill>
                </a:rPr>
                <a:t>ANR-16-DUNE-0002</a:t>
              </a:r>
            </a:p>
          </p:txBody>
        </p:sp>
      </p:grpSp>
      <p:pic>
        <p:nvPicPr>
          <p:cNvPr id="23" name="Image 22">
            <a:extLst>
              <a:ext uri="{FF2B5EF4-FFF2-40B4-BE49-F238E27FC236}">
                <a16:creationId xmlns:a16="http://schemas.microsoft.com/office/drawing/2014/main" id="{EF313056-8C9E-AD4D-A7CB-D8574A8392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080" y="229301"/>
            <a:ext cx="6131893" cy="735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26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4" y="191826"/>
            <a:ext cx="1523715" cy="73093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C622AC7-0E87-5540-AEE9-581837666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1863" y="229301"/>
            <a:ext cx="1417495" cy="73185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EF7ABFE-86D5-784E-8671-0E01813FBA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4762" y="108697"/>
            <a:ext cx="643286" cy="603968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DB4A5370-25F5-BE47-B1E2-3EC95E4149AE}"/>
              </a:ext>
            </a:extLst>
          </p:cNvPr>
          <p:cNvGrpSpPr/>
          <p:nvPr/>
        </p:nvGrpSpPr>
        <p:grpSpPr>
          <a:xfrm>
            <a:off x="9498159" y="191826"/>
            <a:ext cx="958899" cy="970932"/>
            <a:chOff x="8203696" y="207823"/>
            <a:chExt cx="814647" cy="763151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6997E9A6-7D70-A543-9298-CD0B20D0F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744" y="207823"/>
              <a:ext cx="590550" cy="590550"/>
            </a:xfrm>
            <a:prstGeom prst="rect">
              <a:avLst/>
            </a:prstGeom>
          </p:spPr>
        </p:pic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78440EB4-92C2-7B4F-B2C1-AF4B2739F418}"/>
                </a:ext>
              </a:extLst>
            </p:cNvPr>
            <p:cNvSpPr txBox="1"/>
            <p:nvPr/>
          </p:nvSpPr>
          <p:spPr>
            <a:xfrm>
              <a:off x="8203696" y="786308"/>
              <a:ext cx="81464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b="1" dirty="0">
                  <a:solidFill>
                    <a:srgbClr val="0C4D9D"/>
                  </a:solidFill>
                </a:rPr>
                <a:t>ANR-16-DUNE-0002</a:t>
              </a: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4F655271-47CD-5B47-95F4-7DB72BE30626}"/>
              </a:ext>
            </a:extLst>
          </p:cNvPr>
          <p:cNvSpPr txBox="1"/>
          <p:nvPr/>
        </p:nvSpPr>
        <p:spPr>
          <a:xfrm>
            <a:off x="853151" y="900912"/>
            <a:ext cx="10794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maitrise de la difficulté des questions</a:t>
            </a:r>
            <a:endParaRPr kumimoji="0" lang="fr-FR" sz="44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87" name="Espace réservé du contenu 2">
            <a:extLst>
              <a:ext uri="{FF2B5EF4-FFF2-40B4-BE49-F238E27FC236}">
                <a16:creationId xmlns:a16="http://schemas.microsoft.com/office/drawing/2014/main" id="{513C4A1F-A986-D840-A49D-2F2CDF429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392" y="1900997"/>
            <a:ext cx="10560965" cy="403413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600" b="1" dirty="0">
                <a:solidFill>
                  <a:srgbClr val="CC6600"/>
                </a:solidFill>
              </a:rPr>
              <a:t> Construction automatique de tests</a:t>
            </a:r>
          </a:p>
          <a:p>
            <a:pPr lvl="1">
              <a:buFont typeface="Wingdings" pitchFamily="2" charset="2"/>
              <a:buChar char="Ø"/>
            </a:pPr>
            <a:r>
              <a:rPr lang="fr-FR" sz="3400" b="1" dirty="0">
                <a:solidFill>
                  <a:srgbClr val="CC6600"/>
                </a:solidFill>
              </a:rPr>
              <a:t> </a:t>
            </a:r>
            <a:r>
              <a:rPr lang="fr-FR" sz="3400" dirty="0">
                <a:solidFill>
                  <a:srgbClr val="CC6600"/>
                </a:solidFill>
              </a:rPr>
              <a:t>de difficulté adaptée à l’étudiant (parcours personnalisé)</a:t>
            </a:r>
          </a:p>
          <a:p>
            <a:pPr lvl="1">
              <a:buFont typeface="Wingdings" pitchFamily="2" charset="2"/>
              <a:buChar char="Ø"/>
            </a:pPr>
            <a:r>
              <a:rPr lang="fr-FR" sz="3400" dirty="0">
                <a:solidFill>
                  <a:srgbClr val="CC6600"/>
                </a:solidFill>
              </a:rPr>
              <a:t> de difficulté croissante (positionnement)</a:t>
            </a:r>
          </a:p>
          <a:p>
            <a:pPr lvl="1">
              <a:buFont typeface="Wingdings" pitchFamily="2" charset="2"/>
              <a:buChar char="Ø"/>
            </a:pPr>
            <a:r>
              <a:rPr lang="fr-FR" sz="3400" dirty="0">
                <a:solidFill>
                  <a:srgbClr val="CC6600"/>
                </a:solidFill>
              </a:rPr>
              <a:t> d’évaluation</a:t>
            </a:r>
          </a:p>
          <a:p>
            <a:pPr>
              <a:buFont typeface="Wingdings" pitchFamily="2" charset="2"/>
              <a:buChar char="Ø"/>
            </a:pPr>
            <a:r>
              <a:rPr lang="fr-FR" sz="3600" b="1" dirty="0">
                <a:solidFill>
                  <a:srgbClr val="CC6600"/>
                </a:solidFill>
              </a:rPr>
              <a:t> Les banques de questions nationales constituent un matériel formidable à l’ère du numérique. </a:t>
            </a:r>
            <a:endParaRPr lang="fr-FR" sz="3400" dirty="0">
              <a:solidFill>
                <a:srgbClr val="CC6600"/>
              </a:solidFill>
            </a:endParaRPr>
          </a:p>
          <a:p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490025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23" y="0"/>
            <a:ext cx="10279042" cy="690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801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0958" y="701481"/>
            <a:ext cx="10058400" cy="658068"/>
          </a:xfrm>
        </p:spPr>
        <p:txBody>
          <a:bodyPr>
            <a:normAutofit fontScale="90000"/>
          </a:bodyPr>
          <a:lstStyle/>
          <a:p>
            <a:r>
              <a:rPr lang="fr-FR" sz="4400" dirty="0"/>
              <a:t>Les examens dématérialisés sur SIDES</a:t>
            </a:r>
            <a:endParaRPr lang="fr-FR" sz="6000" dirty="0"/>
          </a:p>
        </p:txBody>
      </p:sp>
      <p:pic>
        <p:nvPicPr>
          <p:cNvPr id="4" name="Picture 2" descr="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16" y="2458828"/>
            <a:ext cx="6797951" cy="354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1097280" y="2458828"/>
            <a:ext cx="2039007" cy="714703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Etudiant :</a:t>
            </a:r>
          </a:p>
          <a:p>
            <a:pPr algn="ctr"/>
            <a:r>
              <a:rPr lang="fr-FR" b="1" dirty="0"/>
              <a:t>Entrainement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7341590" y="1945331"/>
            <a:ext cx="2664258" cy="77684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Enseignant :</a:t>
            </a:r>
          </a:p>
          <a:p>
            <a:pPr algn="ctr"/>
            <a:r>
              <a:rPr lang="fr-FR" b="1" dirty="0"/>
              <a:t>Correction automatique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7819810" y="4494090"/>
            <a:ext cx="2664258" cy="77684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Agent de scolarité</a:t>
            </a:r>
          </a:p>
          <a:p>
            <a:pPr algn="ctr"/>
            <a:r>
              <a:rPr lang="fr-FR" b="1" dirty="0"/>
              <a:t>Gestion simplifiée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092041" y="5815028"/>
            <a:ext cx="4727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Toujours dans </a:t>
            </a:r>
            <a:r>
              <a:rPr lang="fr-FR"/>
              <a:t>l’objectif d’améliorer la formation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4" y="191826"/>
            <a:ext cx="1523715" cy="73093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62C54B2-4FEB-434A-AC82-1FBEB1E89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1863" y="229301"/>
            <a:ext cx="1417495" cy="73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16781" y="-164440"/>
            <a:ext cx="10535087" cy="1450757"/>
          </a:xfrm>
        </p:spPr>
        <p:txBody>
          <a:bodyPr/>
          <a:lstStyle/>
          <a:p>
            <a:r>
              <a:rPr lang="fr-FR" dirty="0"/>
              <a:t>L’activité sur SIDES (2018)</a:t>
            </a:r>
          </a:p>
        </p:txBody>
      </p:sp>
      <p:pic>
        <p:nvPicPr>
          <p:cNvPr id="4" name="Picture 2" descr="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50" y="3694892"/>
            <a:ext cx="3225064" cy="167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1097278" y="5374885"/>
            <a:ext cx="2039007" cy="714703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SIDES en chiffres</a:t>
            </a:r>
            <a:br>
              <a:rPr lang="fr-FR" b="1" dirty="0"/>
            </a:br>
            <a:r>
              <a:rPr lang="fr-FR" b="1" dirty="0"/>
              <a:t>(2018)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7789330" y="4882513"/>
            <a:ext cx="2664258" cy="77684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La BNE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chiffre</a:t>
            </a:r>
            <a:endParaRPr lang="en-US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718087" y="2034212"/>
            <a:ext cx="1463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3 Millions de </a:t>
            </a:r>
            <a:br>
              <a:rPr lang="fr-FR" b="1" dirty="0">
                <a:solidFill>
                  <a:srgbClr val="C00000"/>
                </a:solidFill>
              </a:rPr>
            </a:br>
            <a:r>
              <a:rPr lang="fr-FR" b="1" dirty="0">
                <a:solidFill>
                  <a:srgbClr val="C00000"/>
                </a:solidFill>
              </a:rPr>
              <a:t>connexions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47462" y="2576536"/>
            <a:ext cx="1699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84 000 students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(34 Uni)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4" y="191826"/>
            <a:ext cx="1523715" cy="73093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C622AC7-0E87-5540-AEE9-581837666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1863" y="229301"/>
            <a:ext cx="1417495" cy="73185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69FCF1E-FF84-4D4C-8CC2-20F55EBED7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6883" y="1884136"/>
            <a:ext cx="6911931" cy="420545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0" y="4708375"/>
            <a:ext cx="992589" cy="94538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711D1C4F-1821-4540-95FE-8E624BBDD7CC}"/>
              </a:ext>
            </a:extLst>
          </p:cNvPr>
          <p:cNvSpPr txBox="1"/>
          <p:nvPr/>
        </p:nvSpPr>
        <p:spPr>
          <a:xfrm>
            <a:off x="2468601" y="2864552"/>
            <a:ext cx="1576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9000 épreuves</a:t>
            </a:r>
            <a:br>
              <a:rPr lang="fr-FR" b="1" dirty="0">
                <a:solidFill>
                  <a:srgbClr val="C00000"/>
                </a:solidFill>
              </a:rPr>
            </a:br>
            <a:r>
              <a:rPr lang="fr-FR" b="1" dirty="0">
                <a:solidFill>
                  <a:srgbClr val="C00000"/>
                </a:solidFill>
              </a:rPr>
              <a:t> par an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390CB13-3B0E-7441-88B7-DDB807CF5A99}"/>
              </a:ext>
            </a:extLst>
          </p:cNvPr>
          <p:cNvCxnSpPr/>
          <p:nvPr/>
        </p:nvCxnSpPr>
        <p:spPr>
          <a:xfrm flipH="1" flipV="1">
            <a:off x="1349115" y="3327816"/>
            <a:ext cx="334244" cy="494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BDFE49D6-D944-1F41-9CF8-A34726B3BF3F}"/>
              </a:ext>
            </a:extLst>
          </p:cNvPr>
          <p:cNvCxnSpPr>
            <a:cxnSpLocks/>
          </p:cNvCxnSpPr>
          <p:nvPr/>
        </p:nvCxnSpPr>
        <p:spPr>
          <a:xfrm flipV="1">
            <a:off x="2173574" y="2680544"/>
            <a:ext cx="0" cy="1014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E4765EC0-A1FE-DE42-A4FE-4000A0F6CB59}"/>
              </a:ext>
            </a:extLst>
          </p:cNvPr>
          <p:cNvCxnSpPr>
            <a:cxnSpLocks/>
          </p:cNvCxnSpPr>
          <p:nvPr/>
        </p:nvCxnSpPr>
        <p:spPr>
          <a:xfrm flipV="1">
            <a:off x="2893102" y="3510884"/>
            <a:ext cx="288847" cy="311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969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50" y="3694892"/>
            <a:ext cx="3225064" cy="167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1097278" y="5374885"/>
            <a:ext cx="2039007" cy="714703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SIDES en chiffres</a:t>
            </a:r>
            <a:br>
              <a:rPr lang="fr-FR" b="1" dirty="0"/>
            </a:br>
            <a:r>
              <a:rPr lang="fr-FR" b="1" dirty="0"/>
              <a:t>(2018)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718087" y="2034212"/>
            <a:ext cx="1463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3 Millions de </a:t>
            </a:r>
            <a:br>
              <a:rPr lang="fr-FR" b="1" dirty="0">
                <a:solidFill>
                  <a:srgbClr val="C00000"/>
                </a:solidFill>
              </a:rPr>
            </a:br>
            <a:r>
              <a:rPr lang="fr-FR" b="1" dirty="0">
                <a:solidFill>
                  <a:srgbClr val="C00000"/>
                </a:solidFill>
              </a:rPr>
              <a:t>connexions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47462" y="2576536"/>
            <a:ext cx="1699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84 000 students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(34 Uni)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4" y="191826"/>
            <a:ext cx="1523715" cy="73093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C622AC7-0E87-5540-AEE9-581837666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1863" y="229301"/>
            <a:ext cx="1417495" cy="7318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0" y="4708375"/>
            <a:ext cx="992589" cy="94538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65B9D3C-DCCF-A946-BCCE-9E5D0012A0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7090" y="2034212"/>
            <a:ext cx="7799840" cy="405537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F498B6FC-53BF-C14C-86F0-3FE7E5409B25}"/>
              </a:ext>
            </a:extLst>
          </p:cNvPr>
          <p:cNvSpPr txBox="1"/>
          <p:nvPr/>
        </p:nvSpPr>
        <p:spPr>
          <a:xfrm>
            <a:off x="2468601" y="2864552"/>
            <a:ext cx="1576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9000 épreuves</a:t>
            </a:r>
            <a:br>
              <a:rPr lang="fr-FR" b="1" dirty="0">
                <a:solidFill>
                  <a:srgbClr val="C00000"/>
                </a:solidFill>
              </a:rPr>
            </a:br>
            <a:r>
              <a:rPr lang="fr-FR" b="1" dirty="0">
                <a:solidFill>
                  <a:srgbClr val="C00000"/>
                </a:solidFill>
              </a:rPr>
              <a:t> par an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ED02D8-A4B8-9C49-A76F-CCD9906F3606}"/>
              </a:ext>
            </a:extLst>
          </p:cNvPr>
          <p:cNvCxnSpPr/>
          <p:nvPr/>
        </p:nvCxnSpPr>
        <p:spPr>
          <a:xfrm flipH="1" flipV="1">
            <a:off x="1349115" y="3327816"/>
            <a:ext cx="334244" cy="494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26F5B86-EE8E-804A-93CC-4F207022A64D}"/>
              </a:ext>
            </a:extLst>
          </p:cNvPr>
          <p:cNvCxnSpPr>
            <a:cxnSpLocks/>
          </p:cNvCxnSpPr>
          <p:nvPr/>
        </p:nvCxnSpPr>
        <p:spPr>
          <a:xfrm flipV="1">
            <a:off x="2173574" y="2680544"/>
            <a:ext cx="0" cy="1014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31CC805-6E7E-2F43-9BE8-27101C1DD750}"/>
              </a:ext>
            </a:extLst>
          </p:cNvPr>
          <p:cNvCxnSpPr>
            <a:cxnSpLocks/>
          </p:cNvCxnSpPr>
          <p:nvPr/>
        </p:nvCxnSpPr>
        <p:spPr>
          <a:xfrm flipV="1">
            <a:off x="2893102" y="3510884"/>
            <a:ext cx="288847" cy="311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re 1">
            <a:extLst>
              <a:ext uri="{FF2B5EF4-FFF2-40B4-BE49-F238E27FC236}">
                <a16:creationId xmlns:a16="http://schemas.microsoft.com/office/drawing/2014/main" id="{01164B97-984A-034C-8D4D-D44A87A2017F}"/>
              </a:ext>
            </a:extLst>
          </p:cNvPr>
          <p:cNvSpPr txBox="1">
            <a:spLocks/>
          </p:cNvSpPr>
          <p:nvPr/>
        </p:nvSpPr>
        <p:spPr>
          <a:xfrm>
            <a:off x="2116781" y="-164440"/>
            <a:ext cx="10535087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L’activité sur SIDES (2018)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8323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535087" cy="1450757"/>
          </a:xfrm>
        </p:spPr>
        <p:txBody>
          <a:bodyPr/>
          <a:lstStyle/>
          <a:p>
            <a:r>
              <a:rPr lang="fr-FR" dirty="0"/>
              <a:t>La banque nationale d’entrainement (BNE)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4" y="191826"/>
            <a:ext cx="1523715" cy="73093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C622AC7-0E87-5540-AEE9-581837666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1863" y="229301"/>
            <a:ext cx="1417495" cy="73185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692DF3D-64B9-674A-9938-9ADDFE127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839" y="1617439"/>
            <a:ext cx="9960131" cy="524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85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4" y="191826"/>
            <a:ext cx="1523715" cy="73093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C622AC7-0E87-5540-AEE9-581837666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1863" y="229301"/>
            <a:ext cx="1417495" cy="73185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EF7ABFE-86D5-784E-8671-0E01813FBA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4762" y="108697"/>
            <a:ext cx="643286" cy="603968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DB4A5370-25F5-BE47-B1E2-3EC95E4149AE}"/>
              </a:ext>
            </a:extLst>
          </p:cNvPr>
          <p:cNvGrpSpPr/>
          <p:nvPr/>
        </p:nvGrpSpPr>
        <p:grpSpPr>
          <a:xfrm>
            <a:off x="9498159" y="191826"/>
            <a:ext cx="958899" cy="970932"/>
            <a:chOff x="8203696" y="207823"/>
            <a:chExt cx="814647" cy="763151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6997E9A6-7D70-A543-9298-CD0B20D0F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744" y="207823"/>
              <a:ext cx="590550" cy="590550"/>
            </a:xfrm>
            <a:prstGeom prst="rect">
              <a:avLst/>
            </a:prstGeom>
          </p:spPr>
        </p:pic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78440EB4-92C2-7B4F-B2C1-AF4B2739F418}"/>
                </a:ext>
              </a:extLst>
            </p:cNvPr>
            <p:cNvSpPr txBox="1"/>
            <p:nvPr/>
          </p:nvSpPr>
          <p:spPr>
            <a:xfrm>
              <a:off x="8203696" y="786308"/>
              <a:ext cx="81464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b="1" dirty="0">
                  <a:solidFill>
                    <a:srgbClr val="0C4D9D"/>
                  </a:solidFill>
                </a:rPr>
                <a:t>ANR-16-DUNE-0002</a:t>
              </a:r>
            </a:p>
          </p:txBody>
        </p:sp>
      </p:grpSp>
      <p:pic>
        <p:nvPicPr>
          <p:cNvPr id="31" name="Image 30">
            <a:extLst>
              <a:ext uri="{FF2B5EF4-FFF2-40B4-BE49-F238E27FC236}">
                <a16:creationId xmlns:a16="http://schemas.microsoft.com/office/drawing/2014/main" id="{184A1144-A70C-7E4A-93AC-A6945AC28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403" y="410681"/>
            <a:ext cx="4976054" cy="256916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4102256-B902-A84E-ADA5-F8F3EDD0C8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281825"/>
            <a:ext cx="12315136" cy="366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32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4" y="191826"/>
            <a:ext cx="1523715" cy="73093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C622AC7-0E87-5540-AEE9-581837666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1863" y="229301"/>
            <a:ext cx="1417495" cy="73185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EF7ABFE-86D5-784E-8671-0E01813FBA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4762" y="108697"/>
            <a:ext cx="643286" cy="603968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DB4A5370-25F5-BE47-B1E2-3EC95E4149AE}"/>
              </a:ext>
            </a:extLst>
          </p:cNvPr>
          <p:cNvGrpSpPr/>
          <p:nvPr/>
        </p:nvGrpSpPr>
        <p:grpSpPr>
          <a:xfrm>
            <a:off x="9498159" y="191826"/>
            <a:ext cx="958899" cy="970932"/>
            <a:chOff x="8203696" y="207823"/>
            <a:chExt cx="814647" cy="763151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6997E9A6-7D70-A543-9298-CD0B20D0F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744" y="207823"/>
              <a:ext cx="590550" cy="590550"/>
            </a:xfrm>
            <a:prstGeom prst="rect">
              <a:avLst/>
            </a:prstGeom>
          </p:spPr>
        </p:pic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78440EB4-92C2-7B4F-B2C1-AF4B2739F418}"/>
                </a:ext>
              </a:extLst>
            </p:cNvPr>
            <p:cNvSpPr txBox="1"/>
            <p:nvPr/>
          </p:nvSpPr>
          <p:spPr>
            <a:xfrm>
              <a:off x="8203696" y="786308"/>
              <a:ext cx="81464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b="1" dirty="0">
                  <a:solidFill>
                    <a:srgbClr val="0C4D9D"/>
                  </a:solidFill>
                </a:rPr>
                <a:t>ANR-16-DUNE-0002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4AFC753B-A4B4-984D-9B9C-0BCEFF39113B}"/>
              </a:ext>
            </a:extLst>
          </p:cNvPr>
          <p:cNvGrpSpPr/>
          <p:nvPr/>
        </p:nvGrpSpPr>
        <p:grpSpPr>
          <a:xfrm>
            <a:off x="2793979" y="0"/>
            <a:ext cx="9398021" cy="6644728"/>
            <a:chOff x="2793979" y="0"/>
            <a:chExt cx="9398021" cy="6644728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0577EB24-73EE-0646-81D8-CADD8C804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979" y="0"/>
              <a:ext cx="9398021" cy="664472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A3933B7-969F-5149-B81F-84691C7C74CD}"/>
                </a:ext>
              </a:extLst>
            </p:cNvPr>
            <p:cNvSpPr/>
            <p:nvPr/>
          </p:nvSpPr>
          <p:spPr>
            <a:xfrm>
              <a:off x="10412088" y="5081666"/>
              <a:ext cx="1310221" cy="13341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2" name="Image 31">
            <a:extLst>
              <a:ext uri="{FF2B5EF4-FFF2-40B4-BE49-F238E27FC236}">
                <a16:creationId xmlns:a16="http://schemas.microsoft.com/office/drawing/2014/main" id="{BB5FB0CA-83DA-F04A-B754-7B0A4A7323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800" y="5698099"/>
            <a:ext cx="1543558" cy="344727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84A1144-A70C-7E4A-93AC-A6945AC28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75" y="4847025"/>
            <a:ext cx="3748796" cy="193552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DA9371A-6A38-3742-A116-20532DB8D99F}"/>
              </a:ext>
            </a:extLst>
          </p:cNvPr>
          <p:cNvSpPr txBox="1"/>
          <p:nvPr/>
        </p:nvSpPr>
        <p:spPr>
          <a:xfrm>
            <a:off x="4527943" y="4917731"/>
            <a:ext cx="3806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2">
                    <a:lumMod val="25000"/>
                  </a:schemeClr>
                </a:solidFill>
              </a:rPr>
              <a:t>Learning and mangement record store</a:t>
            </a:r>
          </a:p>
        </p:txBody>
      </p:sp>
      <p:pic>
        <p:nvPicPr>
          <p:cNvPr id="27" name="Picture 6" descr="Résultat de recherche d'images pour &quot;w3C&quot;">
            <a:extLst>
              <a:ext uri="{FF2B5EF4-FFF2-40B4-BE49-F238E27FC236}">
                <a16:creationId xmlns:a16="http://schemas.microsoft.com/office/drawing/2014/main" id="{BCB3757D-5536-F34E-B531-4FBA772E6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534" y="5828189"/>
            <a:ext cx="968196" cy="72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Résultat de recherche d'images pour &quot;open source&quot;">
            <a:extLst>
              <a:ext uri="{FF2B5EF4-FFF2-40B4-BE49-F238E27FC236}">
                <a16:creationId xmlns:a16="http://schemas.microsoft.com/office/drawing/2014/main" id="{DB25507A-8129-2D43-B7DF-78524E072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247" y="5814786"/>
            <a:ext cx="651847" cy="76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8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4" y="191826"/>
            <a:ext cx="1523715" cy="73093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C622AC7-0E87-5540-AEE9-581837666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1863" y="229301"/>
            <a:ext cx="1417495" cy="73185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EF7ABFE-86D5-784E-8671-0E01813FBA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4762" y="108697"/>
            <a:ext cx="643286" cy="603968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DB4A5370-25F5-BE47-B1E2-3EC95E4149AE}"/>
              </a:ext>
            </a:extLst>
          </p:cNvPr>
          <p:cNvGrpSpPr/>
          <p:nvPr/>
        </p:nvGrpSpPr>
        <p:grpSpPr>
          <a:xfrm>
            <a:off x="9498159" y="191826"/>
            <a:ext cx="958899" cy="970932"/>
            <a:chOff x="8203696" y="207823"/>
            <a:chExt cx="814647" cy="763151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6997E9A6-7D70-A543-9298-CD0B20D0F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744" y="207823"/>
              <a:ext cx="590550" cy="590550"/>
            </a:xfrm>
            <a:prstGeom prst="rect">
              <a:avLst/>
            </a:prstGeom>
          </p:spPr>
        </p:pic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78440EB4-92C2-7B4F-B2C1-AF4B2739F418}"/>
                </a:ext>
              </a:extLst>
            </p:cNvPr>
            <p:cNvSpPr txBox="1"/>
            <p:nvPr/>
          </p:nvSpPr>
          <p:spPr>
            <a:xfrm>
              <a:off x="8203696" y="786308"/>
              <a:ext cx="81464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b="1" dirty="0">
                  <a:solidFill>
                    <a:srgbClr val="0C4D9D"/>
                  </a:solidFill>
                </a:rPr>
                <a:t>ANR-16-DUNE-0002</a:t>
              </a: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4F655271-47CD-5B47-95F4-7DB72BE30626}"/>
              </a:ext>
            </a:extLst>
          </p:cNvPr>
          <p:cNvSpPr txBox="1"/>
          <p:nvPr/>
        </p:nvSpPr>
        <p:spPr>
          <a:xfrm>
            <a:off x="1876912" y="595230"/>
            <a:ext cx="10794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SIDES 3.0: modèle en 3 couches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502029-AA7F-1E4D-B04A-7F79FDE1990A}"/>
              </a:ext>
            </a:extLst>
          </p:cNvPr>
          <p:cNvSpPr/>
          <p:nvPr/>
        </p:nvSpPr>
        <p:spPr>
          <a:xfrm>
            <a:off x="0" y="5360956"/>
            <a:ext cx="12192000" cy="152687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A4E9E6-A8C6-3D47-BF4C-9E2D747F5445}"/>
              </a:ext>
            </a:extLst>
          </p:cNvPr>
          <p:cNvSpPr/>
          <p:nvPr/>
        </p:nvSpPr>
        <p:spPr>
          <a:xfrm>
            <a:off x="0" y="3325122"/>
            <a:ext cx="12192000" cy="20358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189B98-E9D0-0E4E-8D79-6A83A0FC60C2}"/>
              </a:ext>
            </a:extLst>
          </p:cNvPr>
          <p:cNvSpPr/>
          <p:nvPr/>
        </p:nvSpPr>
        <p:spPr>
          <a:xfrm>
            <a:off x="0" y="1637219"/>
            <a:ext cx="12192000" cy="1687903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517EF48-35B9-AD49-AAE5-2D3E06D4FECF}"/>
              </a:ext>
            </a:extLst>
          </p:cNvPr>
          <p:cNvSpPr txBox="1"/>
          <p:nvPr/>
        </p:nvSpPr>
        <p:spPr>
          <a:xfrm rot="16200000">
            <a:off x="-119754" y="5770451"/>
            <a:ext cx="1104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Sources</a:t>
            </a:r>
          </a:p>
          <a:p>
            <a:r>
              <a:rPr lang="fr-FR" sz="2000" b="1" dirty="0"/>
              <a:t>Externes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731EB25-7B59-D64E-9D12-0EFE93A6671D}"/>
              </a:ext>
            </a:extLst>
          </p:cNvPr>
          <p:cNvSpPr txBox="1"/>
          <p:nvPr/>
        </p:nvSpPr>
        <p:spPr>
          <a:xfrm rot="16200000">
            <a:off x="-193428" y="3904052"/>
            <a:ext cx="1252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Ontologie</a:t>
            </a:r>
          </a:p>
          <a:p>
            <a:r>
              <a:rPr lang="fr-FR" sz="2000" b="1" dirty="0" err="1"/>
              <a:t>Ontosides</a:t>
            </a:r>
            <a:endParaRPr lang="fr-FR" sz="2000" b="1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D0A29BD-51C0-FA44-B3AC-E5101B8A30B0}"/>
              </a:ext>
            </a:extLst>
          </p:cNvPr>
          <p:cNvSpPr txBox="1"/>
          <p:nvPr/>
        </p:nvSpPr>
        <p:spPr>
          <a:xfrm rot="16200000">
            <a:off x="-201920" y="2127227"/>
            <a:ext cx="1269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Interface</a:t>
            </a:r>
          </a:p>
          <a:p>
            <a:r>
              <a:rPr lang="fr-FR" sz="2000" b="1" dirty="0"/>
              <a:t>utilisateur</a:t>
            </a:r>
          </a:p>
        </p:txBody>
      </p:sp>
      <p:sp>
        <p:nvSpPr>
          <p:cNvPr id="35" name="Organigramme : Disque magnétique 10">
            <a:extLst>
              <a:ext uri="{FF2B5EF4-FFF2-40B4-BE49-F238E27FC236}">
                <a16:creationId xmlns:a16="http://schemas.microsoft.com/office/drawing/2014/main" id="{8AC0FD3D-B027-2742-B990-E33B8800B43D}"/>
              </a:ext>
            </a:extLst>
          </p:cNvPr>
          <p:cNvSpPr/>
          <p:nvPr/>
        </p:nvSpPr>
        <p:spPr>
          <a:xfrm>
            <a:off x="1381125" y="5819502"/>
            <a:ext cx="1168879" cy="849365"/>
          </a:xfrm>
          <a:prstGeom prst="flowChartMagneticDisk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Dump</a:t>
            </a:r>
          </a:p>
          <a:p>
            <a:pPr algn="ctr"/>
            <a:r>
              <a:rPr lang="fr-FR" dirty="0" err="1">
                <a:solidFill>
                  <a:schemeClr val="tx1"/>
                </a:solidFill>
              </a:rPr>
              <a:t>Sides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6" name="Organigramme : Document 11">
            <a:extLst>
              <a:ext uri="{FF2B5EF4-FFF2-40B4-BE49-F238E27FC236}">
                <a16:creationId xmlns:a16="http://schemas.microsoft.com/office/drawing/2014/main" id="{AFF1E281-ADDD-F24A-8F7F-ACDA115F4EDA}"/>
              </a:ext>
            </a:extLst>
          </p:cNvPr>
          <p:cNvSpPr/>
          <p:nvPr/>
        </p:nvSpPr>
        <p:spPr>
          <a:xfrm>
            <a:off x="10092905" y="5680134"/>
            <a:ext cx="1846053" cy="1069675"/>
          </a:xfrm>
          <a:prstGeom prst="flowChartDocumen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UMLS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standard</a:t>
            </a:r>
          </a:p>
        </p:txBody>
      </p:sp>
      <p:sp>
        <p:nvSpPr>
          <p:cNvPr id="37" name="Organigramme : Multidocument 12">
            <a:extLst>
              <a:ext uri="{FF2B5EF4-FFF2-40B4-BE49-F238E27FC236}">
                <a16:creationId xmlns:a16="http://schemas.microsoft.com/office/drawing/2014/main" id="{67BC136E-A6CC-7745-9B8A-1E01C0BC52A8}"/>
              </a:ext>
            </a:extLst>
          </p:cNvPr>
          <p:cNvSpPr/>
          <p:nvPr/>
        </p:nvSpPr>
        <p:spPr>
          <a:xfrm>
            <a:off x="7019235" y="5692731"/>
            <a:ext cx="1811547" cy="1069675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Wiki </a:t>
            </a:r>
            <a:r>
              <a:rPr lang="fr-FR" dirty="0" err="1">
                <a:solidFill>
                  <a:schemeClr val="tx1"/>
                </a:solidFill>
              </a:rPr>
              <a:t>Sides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8" name="Organigramme : Disque magnétique 13">
            <a:extLst>
              <a:ext uri="{FF2B5EF4-FFF2-40B4-BE49-F238E27FC236}">
                <a16:creationId xmlns:a16="http://schemas.microsoft.com/office/drawing/2014/main" id="{12EABCFA-1981-744D-9A82-CE74AC568A89}"/>
              </a:ext>
            </a:extLst>
          </p:cNvPr>
          <p:cNvSpPr/>
          <p:nvPr/>
        </p:nvSpPr>
        <p:spPr>
          <a:xfrm>
            <a:off x="4280139" y="5658904"/>
            <a:ext cx="1699404" cy="1069675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Sides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Dbms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9" name="Flèche droite 14">
            <a:extLst>
              <a:ext uri="{FF2B5EF4-FFF2-40B4-BE49-F238E27FC236}">
                <a16:creationId xmlns:a16="http://schemas.microsoft.com/office/drawing/2014/main" id="{45CFE9E6-1BD5-5043-96F0-4090141FB739}"/>
              </a:ext>
            </a:extLst>
          </p:cNvPr>
          <p:cNvSpPr/>
          <p:nvPr/>
        </p:nvSpPr>
        <p:spPr>
          <a:xfrm flipH="1">
            <a:off x="2717321" y="6124394"/>
            <a:ext cx="1457864" cy="46151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Extraction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9B848713-7218-7342-BFF6-9A6E439B1DA2}"/>
              </a:ext>
            </a:extLst>
          </p:cNvPr>
          <p:cNvSpPr txBox="1"/>
          <p:nvPr/>
        </p:nvSpPr>
        <p:spPr>
          <a:xfrm>
            <a:off x="1651242" y="3360119"/>
            <a:ext cx="126573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B050"/>
                </a:solidFill>
              </a:rPr>
              <a:t>Etudiant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53B525BA-F18D-8940-957D-EE91DEFA2ED7}"/>
              </a:ext>
            </a:extLst>
          </p:cNvPr>
          <p:cNvSpPr txBox="1"/>
          <p:nvPr/>
        </p:nvSpPr>
        <p:spPr>
          <a:xfrm>
            <a:off x="7755488" y="3364959"/>
            <a:ext cx="107529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b="1" dirty="0"/>
              <a:t>Evaluation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70ACADD-38D4-9B46-82FF-611FC0B87C07}"/>
              </a:ext>
            </a:extLst>
          </p:cNvPr>
          <p:cNvSpPr txBox="1"/>
          <p:nvPr/>
        </p:nvSpPr>
        <p:spPr>
          <a:xfrm>
            <a:off x="10536023" y="3360119"/>
            <a:ext cx="134979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Question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5378A704-3CB1-BF41-8647-17D759B85A07}"/>
              </a:ext>
            </a:extLst>
          </p:cNvPr>
          <p:cNvSpPr txBox="1"/>
          <p:nvPr/>
        </p:nvSpPr>
        <p:spPr>
          <a:xfrm>
            <a:off x="4280139" y="3953514"/>
            <a:ext cx="52469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b="1" dirty="0"/>
              <a:t>ECN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2D5C2219-980D-3C44-AF3F-698DB5295CBB}"/>
              </a:ext>
            </a:extLst>
          </p:cNvPr>
          <p:cNvSpPr txBox="1"/>
          <p:nvPr/>
        </p:nvSpPr>
        <p:spPr>
          <a:xfrm>
            <a:off x="4111118" y="4454195"/>
            <a:ext cx="86273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b="1" dirty="0"/>
              <a:t>Objectif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490FCAF4-B468-B843-924B-C022F03D9E57}"/>
              </a:ext>
            </a:extLst>
          </p:cNvPr>
          <p:cNvSpPr txBox="1"/>
          <p:nvPr/>
        </p:nvSpPr>
        <p:spPr>
          <a:xfrm>
            <a:off x="4087987" y="4740295"/>
            <a:ext cx="129715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b="1" dirty="0"/>
              <a:t>Sous-objectif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5AD16E0F-623D-DA45-86E0-D3FABC97F9A7}"/>
              </a:ext>
            </a:extLst>
          </p:cNvPr>
          <p:cNvSpPr txBox="1"/>
          <p:nvPr/>
        </p:nvSpPr>
        <p:spPr>
          <a:xfrm>
            <a:off x="5478091" y="3945556"/>
            <a:ext cx="100290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b="1" dirty="0"/>
              <a:t>Spécialité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562110E-EA3D-AB41-9BDC-9519E625B810}"/>
              </a:ext>
            </a:extLst>
          </p:cNvPr>
          <p:cNvSpPr txBox="1"/>
          <p:nvPr/>
        </p:nvSpPr>
        <p:spPr>
          <a:xfrm>
            <a:off x="4690637" y="3364959"/>
            <a:ext cx="111812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b="1" dirty="0"/>
              <a:t>Référentiel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F03C2EEB-1847-5D49-9CF6-09880E963934}"/>
              </a:ext>
            </a:extLst>
          </p:cNvPr>
          <p:cNvSpPr txBox="1"/>
          <p:nvPr/>
        </p:nvSpPr>
        <p:spPr>
          <a:xfrm>
            <a:off x="1556215" y="3951455"/>
            <a:ext cx="109273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b="1" dirty="0"/>
              <a:t>Inscription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07D5ED1D-FDB3-B04E-9FB5-3E1C0F582116}"/>
              </a:ext>
            </a:extLst>
          </p:cNvPr>
          <p:cNvSpPr txBox="1"/>
          <p:nvPr/>
        </p:nvSpPr>
        <p:spPr>
          <a:xfrm>
            <a:off x="1185408" y="4377633"/>
            <a:ext cx="265277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Action de répondre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AD9AB2E5-5CA0-6945-918A-258A3AEF51D8}"/>
              </a:ext>
            </a:extLst>
          </p:cNvPr>
          <p:cNvSpPr txBox="1"/>
          <p:nvPr/>
        </p:nvSpPr>
        <p:spPr>
          <a:xfrm>
            <a:off x="7149880" y="3870605"/>
            <a:ext cx="102784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b="1" dirty="0"/>
              <a:t>Dossier</a:t>
            </a:r>
            <a:br>
              <a:rPr lang="fr-FR" sz="1600" b="1" dirty="0"/>
            </a:br>
            <a:r>
              <a:rPr lang="fr-FR" sz="1600" b="1" dirty="0"/>
              <a:t>progressif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4596014A-3BAA-C848-925D-ED8B23FDB454}"/>
              </a:ext>
            </a:extLst>
          </p:cNvPr>
          <p:cNvSpPr txBox="1"/>
          <p:nvPr/>
        </p:nvSpPr>
        <p:spPr>
          <a:xfrm>
            <a:off x="8462967" y="3869420"/>
            <a:ext cx="104156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b="1" dirty="0"/>
              <a:t>Questions</a:t>
            </a:r>
            <a:br>
              <a:rPr lang="fr-FR" sz="1600" b="1" dirty="0"/>
            </a:br>
            <a:r>
              <a:rPr lang="fr-FR" sz="1600" b="1" dirty="0"/>
              <a:t>isolés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DD0C36A5-2523-4444-B04F-75B796FE9FF7}"/>
              </a:ext>
            </a:extLst>
          </p:cNvPr>
          <p:cNvSpPr txBox="1"/>
          <p:nvPr/>
        </p:nvSpPr>
        <p:spPr>
          <a:xfrm>
            <a:off x="10269577" y="3864580"/>
            <a:ext cx="62068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b="1" dirty="0"/>
              <a:t>QRM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C2902184-0CC2-D64D-B171-E15DB13A5157}"/>
              </a:ext>
            </a:extLst>
          </p:cNvPr>
          <p:cNvSpPr txBox="1"/>
          <p:nvPr/>
        </p:nvSpPr>
        <p:spPr>
          <a:xfrm>
            <a:off x="10860919" y="3870605"/>
            <a:ext cx="57579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b="1" dirty="0"/>
              <a:t>QRU</a:t>
            </a:r>
          </a:p>
        </p:txBody>
      </p:sp>
      <p:cxnSp>
        <p:nvCxnSpPr>
          <p:cNvPr id="54" name="Connecteur en arc 53">
            <a:extLst>
              <a:ext uri="{FF2B5EF4-FFF2-40B4-BE49-F238E27FC236}">
                <a16:creationId xmlns:a16="http://schemas.microsoft.com/office/drawing/2014/main" id="{63ACF87A-A8C6-BA4C-904B-410318782ACD}"/>
              </a:ext>
            </a:extLst>
          </p:cNvPr>
          <p:cNvCxnSpPr>
            <a:stCxn id="40" idx="3"/>
            <a:endCxn id="48" idx="3"/>
          </p:cNvCxnSpPr>
          <p:nvPr/>
        </p:nvCxnSpPr>
        <p:spPr>
          <a:xfrm flipH="1">
            <a:off x="2648950" y="3590952"/>
            <a:ext cx="268023" cy="529780"/>
          </a:xfrm>
          <a:prstGeom prst="curvedConnector3">
            <a:avLst>
              <a:gd name="adj1" fmla="val -85291"/>
            </a:avLst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rc 54">
            <a:extLst>
              <a:ext uri="{FF2B5EF4-FFF2-40B4-BE49-F238E27FC236}">
                <a16:creationId xmlns:a16="http://schemas.microsoft.com/office/drawing/2014/main" id="{4691FBA7-A833-2E4A-9CCE-2B5DDB9C5298}"/>
              </a:ext>
            </a:extLst>
          </p:cNvPr>
          <p:cNvCxnSpPr>
            <a:stCxn id="40" idx="1"/>
            <a:endCxn id="49" idx="2"/>
          </p:cNvCxnSpPr>
          <p:nvPr/>
        </p:nvCxnSpPr>
        <p:spPr>
          <a:xfrm rot="10800000" flipH="1" flipV="1">
            <a:off x="1651241" y="3590952"/>
            <a:ext cx="860555" cy="1248346"/>
          </a:xfrm>
          <a:prstGeom prst="curvedConnector4">
            <a:avLst>
              <a:gd name="adj1" fmla="val -80696"/>
              <a:gd name="adj2" fmla="val 118312"/>
            </a:avLst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>
            <a:extLst>
              <a:ext uri="{FF2B5EF4-FFF2-40B4-BE49-F238E27FC236}">
                <a16:creationId xmlns:a16="http://schemas.microsoft.com/office/drawing/2014/main" id="{5A3DA73E-6597-724E-B937-7EB7AF871504}"/>
              </a:ext>
            </a:extLst>
          </p:cNvPr>
          <p:cNvSpPr txBox="1"/>
          <p:nvPr/>
        </p:nvSpPr>
        <p:spPr>
          <a:xfrm>
            <a:off x="2488274" y="3614534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chemeClr val="bg2">
                    <a:lumMod val="50000"/>
                  </a:schemeClr>
                </a:solidFill>
              </a:rPr>
              <a:t>A pour inscrit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85E4BF27-3E78-3C46-9ED1-14803F09AF54}"/>
              </a:ext>
            </a:extLst>
          </p:cNvPr>
          <p:cNvSpPr txBox="1"/>
          <p:nvPr/>
        </p:nvSpPr>
        <p:spPr>
          <a:xfrm>
            <a:off x="667157" y="3703513"/>
            <a:ext cx="1242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>
                <a:solidFill>
                  <a:schemeClr val="bg2">
                    <a:lumMod val="50000"/>
                  </a:schemeClr>
                </a:solidFill>
              </a:rPr>
              <a:t>Realisé</a:t>
            </a:r>
            <a:r>
              <a:rPr lang="fr-FR" b="1" i="1" dirty="0">
                <a:solidFill>
                  <a:schemeClr val="bg2">
                    <a:lumMod val="50000"/>
                  </a:schemeClr>
                </a:solidFill>
              </a:rPr>
              <a:t> par</a:t>
            </a:r>
          </a:p>
        </p:txBody>
      </p:sp>
      <p:cxnSp>
        <p:nvCxnSpPr>
          <p:cNvPr id="58" name="Connecteur en angle 57">
            <a:extLst>
              <a:ext uri="{FF2B5EF4-FFF2-40B4-BE49-F238E27FC236}">
                <a16:creationId xmlns:a16="http://schemas.microsoft.com/office/drawing/2014/main" id="{A6FD9FB4-53BC-6F4E-8FAA-6224A74B1989}"/>
              </a:ext>
            </a:extLst>
          </p:cNvPr>
          <p:cNvCxnSpPr>
            <a:stCxn id="43" idx="0"/>
            <a:endCxn id="47" idx="2"/>
          </p:cNvCxnSpPr>
          <p:nvPr/>
        </p:nvCxnSpPr>
        <p:spPr>
          <a:xfrm rot="5400000" flipH="1" flipV="1">
            <a:off x="4771094" y="3474907"/>
            <a:ext cx="250001" cy="707214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en angle 58">
            <a:extLst>
              <a:ext uri="{FF2B5EF4-FFF2-40B4-BE49-F238E27FC236}">
                <a16:creationId xmlns:a16="http://schemas.microsoft.com/office/drawing/2014/main" id="{406170EA-888D-8A47-B544-AFD3180C8468}"/>
              </a:ext>
            </a:extLst>
          </p:cNvPr>
          <p:cNvCxnSpPr>
            <a:stCxn id="46" idx="0"/>
            <a:endCxn id="47" idx="2"/>
          </p:cNvCxnSpPr>
          <p:nvPr/>
        </p:nvCxnSpPr>
        <p:spPr>
          <a:xfrm rot="16200000" flipV="1">
            <a:off x="5493601" y="3459614"/>
            <a:ext cx="242043" cy="729842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B1493DC2-F78A-3844-B673-C6BF2E83C33A}"/>
              </a:ext>
            </a:extLst>
          </p:cNvPr>
          <p:cNvCxnSpPr>
            <a:stCxn id="44" idx="0"/>
            <a:endCxn id="43" idx="2"/>
          </p:cNvCxnSpPr>
          <p:nvPr/>
        </p:nvCxnSpPr>
        <p:spPr>
          <a:xfrm flipV="1">
            <a:off x="4542487" y="4292068"/>
            <a:ext cx="0" cy="1621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03D50A99-BBDE-8E40-AD94-664DA5955786}"/>
              </a:ext>
            </a:extLst>
          </p:cNvPr>
          <p:cNvCxnSpPr>
            <a:stCxn id="50" idx="0"/>
            <a:endCxn id="41" idx="2"/>
          </p:cNvCxnSpPr>
          <p:nvPr/>
        </p:nvCxnSpPr>
        <p:spPr>
          <a:xfrm flipV="1">
            <a:off x="7663803" y="3703513"/>
            <a:ext cx="629332" cy="1670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1E503885-FB9B-F347-BACD-B9C7D2DB22A1}"/>
              </a:ext>
            </a:extLst>
          </p:cNvPr>
          <p:cNvCxnSpPr>
            <a:endCxn id="41" idx="2"/>
          </p:cNvCxnSpPr>
          <p:nvPr/>
        </p:nvCxnSpPr>
        <p:spPr>
          <a:xfrm flipH="1" flipV="1">
            <a:off x="8293135" y="3703513"/>
            <a:ext cx="690615" cy="1610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9EB670E2-6366-B64F-9FB8-D35B42C970AE}"/>
              </a:ext>
            </a:extLst>
          </p:cNvPr>
          <p:cNvCxnSpPr>
            <a:stCxn id="52" idx="0"/>
            <a:endCxn id="42" idx="2"/>
          </p:cNvCxnSpPr>
          <p:nvPr/>
        </p:nvCxnSpPr>
        <p:spPr>
          <a:xfrm flipV="1">
            <a:off x="10579919" y="3821784"/>
            <a:ext cx="631001" cy="427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D1946384-FFED-9D4E-B2CA-A635DD5CEE33}"/>
              </a:ext>
            </a:extLst>
          </p:cNvPr>
          <p:cNvCxnSpPr>
            <a:stCxn id="53" idx="0"/>
            <a:endCxn id="42" idx="2"/>
          </p:cNvCxnSpPr>
          <p:nvPr/>
        </p:nvCxnSpPr>
        <p:spPr>
          <a:xfrm flipV="1">
            <a:off x="11148819" y="3821784"/>
            <a:ext cx="62101" cy="488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1E3CE4A9-8618-724C-AB06-08D877087987}"/>
              </a:ext>
            </a:extLst>
          </p:cNvPr>
          <p:cNvCxnSpPr>
            <a:stCxn id="42" idx="1"/>
            <a:endCxn id="41" idx="3"/>
          </p:cNvCxnSpPr>
          <p:nvPr/>
        </p:nvCxnSpPr>
        <p:spPr>
          <a:xfrm flipH="1" flipV="1">
            <a:off x="8830782" y="3534236"/>
            <a:ext cx="1705241" cy="567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>
            <a:extLst>
              <a:ext uri="{FF2B5EF4-FFF2-40B4-BE49-F238E27FC236}">
                <a16:creationId xmlns:a16="http://schemas.microsoft.com/office/drawing/2014/main" id="{DCB3DFA7-ED27-FB4C-9041-1258A82A160C}"/>
              </a:ext>
            </a:extLst>
          </p:cNvPr>
          <p:cNvSpPr txBox="1"/>
          <p:nvPr/>
        </p:nvSpPr>
        <p:spPr>
          <a:xfrm>
            <a:off x="8830782" y="3494874"/>
            <a:ext cx="1864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chemeClr val="bg2">
                    <a:lumMod val="50000"/>
                  </a:schemeClr>
                </a:solidFill>
              </a:rPr>
              <a:t>Est composant de</a:t>
            </a:r>
          </a:p>
        </p:txBody>
      </p:sp>
      <p:cxnSp>
        <p:nvCxnSpPr>
          <p:cNvPr id="67" name="Connecteur en arc 66">
            <a:extLst>
              <a:ext uri="{FF2B5EF4-FFF2-40B4-BE49-F238E27FC236}">
                <a16:creationId xmlns:a16="http://schemas.microsoft.com/office/drawing/2014/main" id="{CFB9AE85-C37D-4247-A48D-B6750848B817}"/>
              </a:ext>
            </a:extLst>
          </p:cNvPr>
          <p:cNvCxnSpPr>
            <a:stCxn id="45" idx="3"/>
            <a:endCxn id="46" idx="2"/>
          </p:cNvCxnSpPr>
          <p:nvPr/>
        </p:nvCxnSpPr>
        <p:spPr>
          <a:xfrm flipV="1">
            <a:off x="5385137" y="4284110"/>
            <a:ext cx="594406" cy="62546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C7FC51DE-4117-CE43-BBAB-08CACFAF47C3}"/>
              </a:ext>
            </a:extLst>
          </p:cNvPr>
          <p:cNvSpPr txBox="1"/>
          <p:nvPr/>
        </p:nvSpPr>
        <p:spPr>
          <a:xfrm>
            <a:off x="5336808" y="4423417"/>
            <a:ext cx="9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chemeClr val="bg2">
                    <a:lumMod val="50000"/>
                  </a:schemeClr>
                </a:solidFill>
              </a:rPr>
              <a:t>Est lié à</a:t>
            </a:r>
          </a:p>
        </p:txBody>
      </p:sp>
      <p:cxnSp>
        <p:nvCxnSpPr>
          <p:cNvPr id="69" name="Connecteur en arc 68">
            <a:extLst>
              <a:ext uri="{FF2B5EF4-FFF2-40B4-BE49-F238E27FC236}">
                <a16:creationId xmlns:a16="http://schemas.microsoft.com/office/drawing/2014/main" id="{9DB434DE-ED4E-6049-9CD6-EFFFDB76D598}"/>
              </a:ext>
            </a:extLst>
          </p:cNvPr>
          <p:cNvCxnSpPr>
            <a:stCxn id="50" idx="2"/>
            <a:endCxn id="42" idx="2"/>
          </p:cNvCxnSpPr>
          <p:nvPr/>
        </p:nvCxnSpPr>
        <p:spPr>
          <a:xfrm rot="5400000" flipH="1" flipV="1">
            <a:off x="9120563" y="2365023"/>
            <a:ext cx="633596" cy="3547117"/>
          </a:xfrm>
          <a:prstGeom prst="curvedConnector3">
            <a:avLst>
              <a:gd name="adj1" fmla="val -3608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>
            <a:extLst>
              <a:ext uri="{FF2B5EF4-FFF2-40B4-BE49-F238E27FC236}">
                <a16:creationId xmlns:a16="http://schemas.microsoft.com/office/drawing/2014/main" id="{3437848C-E233-1E42-A8B6-E5BEC50F0521}"/>
              </a:ext>
            </a:extLst>
          </p:cNvPr>
          <p:cNvSpPr txBox="1"/>
          <p:nvPr/>
        </p:nvSpPr>
        <p:spPr>
          <a:xfrm>
            <a:off x="8023000" y="4617498"/>
            <a:ext cx="2935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chemeClr val="bg2">
                    <a:lumMod val="50000"/>
                  </a:schemeClr>
                </a:solidFill>
              </a:rPr>
              <a:t>A pour séquence de question</a:t>
            </a:r>
          </a:p>
        </p:txBody>
      </p:sp>
      <p:cxnSp>
        <p:nvCxnSpPr>
          <p:cNvPr id="71" name="Connecteur en arc 70">
            <a:extLst>
              <a:ext uri="{FF2B5EF4-FFF2-40B4-BE49-F238E27FC236}">
                <a16:creationId xmlns:a16="http://schemas.microsoft.com/office/drawing/2014/main" id="{1A6E5A46-4FF7-2243-A3C3-8463CDEAB9A5}"/>
              </a:ext>
            </a:extLst>
          </p:cNvPr>
          <p:cNvCxnSpPr>
            <a:stCxn id="49" idx="2"/>
            <a:endCxn id="42" idx="3"/>
          </p:cNvCxnSpPr>
          <p:nvPr/>
        </p:nvCxnSpPr>
        <p:spPr>
          <a:xfrm rot="5400000" flipH="1" flipV="1">
            <a:off x="6574633" y="-471885"/>
            <a:ext cx="1248346" cy="9374019"/>
          </a:xfrm>
          <a:prstGeom prst="curvedConnector4">
            <a:avLst>
              <a:gd name="adj1" fmla="val -31392"/>
              <a:gd name="adj2" fmla="val 10243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ZoneTexte 71">
            <a:extLst>
              <a:ext uri="{FF2B5EF4-FFF2-40B4-BE49-F238E27FC236}">
                <a16:creationId xmlns:a16="http://schemas.microsoft.com/office/drawing/2014/main" id="{F76A93E5-175F-CB42-8C2F-73D4E67DC333}"/>
              </a:ext>
            </a:extLst>
          </p:cNvPr>
          <p:cNvSpPr txBox="1"/>
          <p:nvPr/>
        </p:nvSpPr>
        <p:spPr>
          <a:xfrm>
            <a:off x="6008129" y="4909572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chemeClr val="bg2">
                    <a:lumMod val="50000"/>
                  </a:schemeClr>
                </a:solidFill>
              </a:rPr>
              <a:t>Correspond à</a:t>
            </a:r>
          </a:p>
        </p:txBody>
      </p:sp>
      <p:cxnSp>
        <p:nvCxnSpPr>
          <p:cNvPr id="73" name="Connecteur en arc 72">
            <a:extLst>
              <a:ext uri="{FF2B5EF4-FFF2-40B4-BE49-F238E27FC236}">
                <a16:creationId xmlns:a16="http://schemas.microsoft.com/office/drawing/2014/main" id="{0A86ECBD-56F8-C24E-8D7D-6C5F935232DA}"/>
              </a:ext>
            </a:extLst>
          </p:cNvPr>
          <p:cNvCxnSpPr>
            <a:stCxn id="42" idx="0"/>
            <a:endCxn id="43" idx="1"/>
          </p:cNvCxnSpPr>
          <p:nvPr/>
        </p:nvCxnSpPr>
        <p:spPr>
          <a:xfrm rot="16200000" flipH="1" flipV="1">
            <a:off x="7364194" y="276064"/>
            <a:ext cx="762672" cy="6930781"/>
          </a:xfrm>
          <a:prstGeom prst="curvedConnector4">
            <a:avLst>
              <a:gd name="adj1" fmla="val -29974"/>
              <a:gd name="adj2" fmla="val 10329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49EE51F-9B14-0944-A8D4-A1ADB1A48AAA}"/>
              </a:ext>
            </a:extLst>
          </p:cNvPr>
          <p:cNvSpPr txBox="1"/>
          <p:nvPr/>
        </p:nvSpPr>
        <p:spPr>
          <a:xfrm>
            <a:off x="7389362" y="3125542"/>
            <a:ext cx="9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chemeClr val="bg2">
                    <a:lumMod val="50000"/>
                  </a:schemeClr>
                </a:solidFill>
              </a:rPr>
              <a:t>Est lié à</a:t>
            </a:r>
          </a:p>
        </p:txBody>
      </p:sp>
      <p:sp>
        <p:nvSpPr>
          <p:cNvPr id="75" name="Double flèche verticale 74">
            <a:extLst>
              <a:ext uri="{FF2B5EF4-FFF2-40B4-BE49-F238E27FC236}">
                <a16:creationId xmlns:a16="http://schemas.microsoft.com/office/drawing/2014/main" id="{3E72408A-003F-9A41-BB6F-2C72D2742FF3}"/>
              </a:ext>
            </a:extLst>
          </p:cNvPr>
          <p:cNvSpPr/>
          <p:nvPr/>
        </p:nvSpPr>
        <p:spPr>
          <a:xfrm>
            <a:off x="1642001" y="5017308"/>
            <a:ext cx="929628" cy="769173"/>
          </a:xfrm>
          <a:prstGeom prst="upDownArrow">
            <a:avLst>
              <a:gd name="adj1" fmla="val 18045"/>
              <a:gd name="adj2" fmla="val 3136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685CEEDD-4FD4-3B44-B02F-04D89CEE0009}"/>
              </a:ext>
            </a:extLst>
          </p:cNvPr>
          <p:cNvSpPr txBox="1"/>
          <p:nvPr/>
        </p:nvSpPr>
        <p:spPr>
          <a:xfrm>
            <a:off x="1583677" y="521722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n>
                  <a:solidFill>
                    <a:schemeClr val="accent1"/>
                  </a:solidFill>
                </a:ln>
              </a:rPr>
              <a:t>MAPPING</a:t>
            </a:r>
          </a:p>
        </p:txBody>
      </p:sp>
      <p:sp>
        <p:nvSpPr>
          <p:cNvPr id="77" name="Légende encadrée avec une bordure 2 76">
            <a:extLst>
              <a:ext uri="{FF2B5EF4-FFF2-40B4-BE49-F238E27FC236}">
                <a16:creationId xmlns:a16="http://schemas.microsoft.com/office/drawing/2014/main" id="{FC52B1EF-77D3-224E-A7C5-79E4B294ABF9}"/>
              </a:ext>
            </a:extLst>
          </p:cNvPr>
          <p:cNvSpPr/>
          <p:nvPr/>
        </p:nvSpPr>
        <p:spPr>
          <a:xfrm>
            <a:off x="1757779" y="1937944"/>
            <a:ext cx="1928406" cy="941033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8349"/>
              <a:gd name="adj6" fmla="val -2825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SPARQL End-point</a:t>
            </a:r>
          </a:p>
        </p:txBody>
      </p:sp>
      <p:sp>
        <p:nvSpPr>
          <p:cNvPr id="78" name="Rectangle 90">
            <a:extLst>
              <a:ext uri="{FF2B5EF4-FFF2-40B4-BE49-F238E27FC236}">
                <a16:creationId xmlns:a16="http://schemas.microsoft.com/office/drawing/2014/main" id="{6394D7EE-AFCD-4543-8E7F-F99D695CF809}"/>
              </a:ext>
            </a:extLst>
          </p:cNvPr>
          <p:cNvSpPr/>
          <p:nvPr/>
        </p:nvSpPr>
        <p:spPr>
          <a:xfrm>
            <a:off x="9388950" y="1946960"/>
            <a:ext cx="2106888" cy="798852"/>
          </a:xfrm>
          <a:prstGeom prst="wedgeRectCallout">
            <a:avLst>
              <a:gd name="adj1" fmla="val -19569"/>
              <a:gd name="adj2" fmla="val 12107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Langage naturel guidé</a:t>
            </a:r>
          </a:p>
        </p:txBody>
      </p:sp>
      <p:sp>
        <p:nvSpPr>
          <p:cNvPr id="79" name="Organigramme : Stockage interne 91">
            <a:extLst>
              <a:ext uri="{FF2B5EF4-FFF2-40B4-BE49-F238E27FC236}">
                <a16:creationId xmlns:a16="http://schemas.microsoft.com/office/drawing/2014/main" id="{9825702E-D48A-B347-A90F-C6FC789455C2}"/>
              </a:ext>
            </a:extLst>
          </p:cNvPr>
          <p:cNvSpPr/>
          <p:nvPr/>
        </p:nvSpPr>
        <p:spPr>
          <a:xfrm>
            <a:off x="4280139" y="1947029"/>
            <a:ext cx="1985601" cy="93194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Formulaire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dynamique</a:t>
            </a:r>
          </a:p>
        </p:txBody>
      </p:sp>
      <p:sp>
        <p:nvSpPr>
          <p:cNvPr id="80" name="Nuage 79">
            <a:extLst>
              <a:ext uri="{FF2B5EF4-FFF2-40B4-BE49-F238E27FC236}">
                <a16:creationId xmlns:a16="http://schemas.microsoft.com/office/drawing/2014/main" id="{1555B384-589E-2D41-86A2-6B94980A5245}"/>
              </a:ext>
            </a:extLst>
          </p:cNvPr>
          <p:cNvSpPr/>
          <p:nvPr/>
        </p:nvSpPr>
        <p:spPr>
          <a:xfrm>
            <a:off x="6725076" y="1846783"/>
            <a:ext cx="2133643" cy="1112351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Webservice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C47A7E0D-0C3F-5648-8778-71833813A3B8}"/>
              </a:ext>
            </a:extLst>
          </p:cNvPr>
          <p:cNvSpPr txBox="1"/>
          <p:nvPr/>
        </p:nvSpPr>
        <p:spPr>
          <a:xfrm>
            <a:off x="11393919" y="3869420"/>
            <a:ext cx="6876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b="1" dirty="0"/>
              <a:t>QROC</a:t>
            </a:r>
          </a:p>
        </p:txBody>
      </p:sp>
      <p:cxnSp>
        <p:nvCxnSpPr>
          <p:cNvPr id="82" name="Connecteur droit avec flèche 81">
            <a:extLst>
              <a:ext uri="{FF2B5EF4-FFF2-40B4-BE49-F238E27FC236}">
                <a16:creationId xmlns:a16="http://schemas.microsoft.com/office/drawing/2014/main" id="{E5AB8C89-1F27-9B4B-A6EC-9B953379CE33}"/>
              </a:ext>
            </a:extLst>
          </p:cNvPr>
          <p:cNvCxnSpPr>
            <a:stCxn id="81" idx="0"/>
            <a:endCxn id="42" idx="2"/>
          </p:cNvCxnSpPr>
          <p:nvPr/>
        </p:nvCxnSpPr>
        <p:spPr>
          <a:xfrm flipH="1" flipV="1">
            <a:off x="11210920" y="3821784"/>
            <a:ext cx="526811" cy="476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lèche vers le bas 82">
            <a:extLst>
              <a:ext uri="{FF2B5EF4-FFF2-40B4-BE49-F238E27FC236}">
                <a16:creationId xmlns:a16="http://schemas.microsoft.com/office/drawing/2014/main" id="{70B56E1D-44CB-7446-9CC8-73F1993D7B82}"/>
              </a:ext>
            </a:extLst>
          </p:cNvPr>
          <p:cNvSpPr/>
          <p:nvPr/>
        </p:nvSpPr>
        <p:spPr>
          <a:xfrm>
            <a:off x="7663803" y="5278904"/>
            <a:ext cx="974639" cy="380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Flèche vers le haut 83">
            <a:extLst>
              <a:ext uri="{FF2B5EF4-FFF2-40B4-BE49-F238E27FC236}">
                <a16:creationId xmlns:a16="http://schemas.microsoft.com/office/drawing/2014/main" id="{C8F4DEEE-F10D-A546-9F89-1C76217B5902}"/>
              </a:ext>
            </a:extLst>
          </p:cNvPr>
          <p:cNvSpPr/>
          <p:nvPr/>
        </p:nvSpPr>
        <p:spPr>
          <a:xfrm>
            <a:off x="10579919" y="5217228"/>
            <a:ext cx="968624" cy="36933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111DEAA2-2E14-514F-AA8B-9FC34737AB33}"/>
              </a:ext>
            </a:extLst>
          </p:cNvPr>
          <p:cNvSpPr txBox="1"/>
          <p:nvPr/>
        </p:nvSpPr>
        <p:spPr>
          <a:xfrm>
            <a:off x="7349703" y="5202635"/>
            <a:ext cx="188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ln>
                  <a:solidFill>
                    <a:schemeClr val="accent1"/>
                  </a:solidFill>
                </a:ln>
              </a:rPr>
              <a:t>SeeAlso</a:t>
            </a:r>
            <a:r>
              <a:rPr lang="fr-FR" b="1" dirty="0">
                <a:ln>
                  <a:solidFill>
                    <a:schemeClr val="accent1"/>
                  </a:solidFill>
                </a:ln>
              </a:rPr>
              <a:t> (</a:t>
            </a:r>
            <a:r>
              <a:rPr lang="fr-FR" b="1" dirty="0" err="1">
                <a:ln>
                  <a:solidFill>
                    <a:schemeClr val="accent1"/>
                  </a:solidFill>
                </a:ln>
              </a:rPr>
              <a:t>weblink</a:t>
            </a:r>
            <a:r>
              <a:rPr lang="fr-FR" b="1" dirty="0">
                <a:ln>
                  <a:solidFill>
                    <a:schemeClr val="accent1"/>
                  </a:solidFill>
                </a:ln>
              </a:rPr>
              <a:t>)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0B14D540-C06C-7B40-BD03-049FA3C4E379}"/>
              </a:ext>
            </a:extLst>
          </p:cNvPr>
          <p:cNvSpPr txBox="1"/>
          <p:nvPr/>
        </p:nvSpPr>
        <p:spPr>
          <a:xfrm>
            <a:off x="10462301" y="5343467"/>
            <a:ext cx="1240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n>
                  <a:solidFill>
                    <a:schemeClr val="accent1"/>
                  </a:solidFill>
                </a:ln>
              </a:rPr>
              <a:t>Intégration</a:t>
            </a:r>
          </a:p>
        </p:txBody>
      </p:sp>
    </p:spTree>
    <p:extLst>
      <p:ext uri="{BB962C8B-B14F-4D97-AF65-F5344CB8AC3E}">
        <p14:creationId xmlns:p14="http://schemas.microsoft.com/office/powerpoint/2010/main" val="6338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4" y="191826"/>
            <a:ext cx="1523715" cy="73093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C622AC7-0E87-5540-AEE9-581837666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1863" y="229301"/>
            <a:ext cx="1417495" cy="73185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EF7ABFE-86D5-784E-8671-0E01813FBA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4762" y="108697"/>
            <a:ext cx="643286" cy="603968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DB4A5370-25F5-BE47-B1E2-3EC95E4149AE}"/>
              </a:ext>
            </a:extLst>
          </p:cNvPr>
          <p:cNvGrpSpPr/>
          <p:nvPr/>
        </p:nvGrpSpPr>
        <p:grpSpPr>
          <a:xfrm>
            <a:off x="9498159" y="191826"/>
            <a:ext cx="958899" cy="970932"/>
            <a:chOff x="8203696" y="207823"/>
            <a:chExt cx="814647" cy="763151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6997E9A6-7D70-A543-9298-CD0B20D0F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744" y="207823"/>
              <a:ext cx="590550" cy="590550"/>
            </a:xfrm>
            <a:prstGeom prst="rect">
              <a:avLst/>
            </a:prstGeom>
          </p:spPr>
        </p:pic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78440EB4-92C2-7B4F-B2C1-AF4B2739F418}"/>
                </a:ext>
              </a:extLst>
            </p:cNvPr>
            <p:cNvSpPr txBox="1"/>
            <p:nvPr/>
          </p:nvSpPr>
          <p:spPr>
            <a:xfrm>
              <a:off x="8203696" y="786308"/>
              <a:ext cx="81464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b="1" dirty="0">
                  <a:solidFill>
                    <a:srgbClr val="0C4D9D"/>
                  </a:solidFill>
                </a:rPr>
                <a:t>ANR-16-DUNE-0002</a:t>
              </a:r>
            </a:p>
          </p:txBody>
        </p:sp>
      </p:grpSp>
      <p:sp>
        <p:nvSpPr>
          <p:cNvPr id="87" name="ZoneTexte 86">
            <a:extLst>
              <a:ext uri="{FF2B5EF4-FFF2-40B4-BE49-F238E27FC236}">
                <a16:creationId xmlns:a16="http://schemas.microsoft.com/office/drawing/2014/main" id="{1AA68D78-C30A-D249-B023-8283C82EC60A}"/>
              </a:ext>
            </a:extLst>
          </p:cNvPr>
          <p:cNvSpPr txBox="1"/>
          <p:nvPr/>
        </p:nvSpPr>
        <p:spPr>
          <a:xfrm>
            <a:off x="2002593" y="132221"/>
            <a:ext cx="107942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Zoom sur le liage des données :</a:t>
            </a:r>
            <a:br>
              <a:rPr lang="fr-FR" sz="4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440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OntoSIDES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8A4C243E-E2F4-6642-AFB0-9EE61EB72924}"/>
              </a:ext>
            </a:extLst>
          </p:cNvPr>
          <p:cNvSpPr txBox="1"/>
          <p:nvPr/>
        </p:nvSpPr>
        <p:spPr>
          <a:xfrm>
            <a:off x="1269052" y="2011876"/>
            <a:ext cx="105817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B050"/>
                </a:solidFill>
              </a:rPr>
              <a:t>etu1001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7EA169BB-1255-A943-8FA9-B19D071479FD}"/>
              </a:ext>
            </a:extLst>
          </p:cNvPr>
          <p:cNvSpPr txBox="1"/>
          <p:nvPr/>
        </p:nvSpPr>
        <p:spPr>
          <a:xfrm>
            <a:off x="5760334" y="2457086"/>
            <a:ext cx="100290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b="1" dirty="0"/>
              <a:t>Spécialité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8B986996-4451-0B44-8E25-EA8A2EBE40F0}"/>
              </a:ext>
            </a:extLst>
          </p:cNvPr>
          <p:cNvSpPr txBox="1"/>
          <p:nvPr/>
        </p:nvSpPr>
        <p:spPr>
          <a:xfrm>
            <a:off x="1325011" y="2981665"/>
            <a:ext cx="115038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b="1" dirty="0"/>
              <a:t>enrol10502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15C9AAC7-F6B7-B748-AD60-2A458C8D1337}"/>
              </a:ext>
            </a:extLst>
          </p:cNvPr>
          <p:cNvSpPr txBox="1"/>
          <p:nvPr/>
        </p:nvSpPr>
        <p:spPr>
          <a:xfrm>
            <a:off x="1040830" y="4068677"/>
            <a:ext cx="89639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1"/>
                </a:solidFill>
              </a:rPr>
              <a:t>act918</a:t>
            </a:r>
          </a:p>
        </p:txBody>
      </p:sp>
      <p:cxnSp>
        <p:nvCxnSpPr>
          <p:cNvPr id="94" name="Connecteur en arc 93">
            <a:extLst>
              <a:ext uri="{FF2B5EF4-FFF2-40B4-BE49-F238E27FC236}">
                <a16:creationId xmlns:a16="http://schemas.microsoft.com/office/drawing/2014/main" id="{586FE2FE-5A5A-E54A-BFBB-AC9E122A34C4}"/>
              </a:ext>
            </a:extLst>
          </p:cNvPr>
          <p:cNvCxnSpPr>
            <a:stCxn id="90" idx="3"/>
            <a:endCxn id="92" idx="3"/>
          </p:cNvCxnSpPr>
          <p:nvPr/>
        </p:nvCxnSpPr>
        <p:spPr>
          <a:xfrm>
            <a:off x="2327227" y="2211931"/>
            <a:ext cx="148164" cy="939011"/>
          </a:xfrm>
          <a:prstGeom prst="curvedConnector3">
            <a:avLst>
              <a:gd name="adj1" fmla="val 254288"/>
            </a:avLst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en arc 94">
            <a:extLst>
              <a:ext uri="{FF2B5EF4-FFF2-40B4-BE49-F238E27FC236}">
                <a16:creationId xmlns:a16="http://schemas.microsoft.com/office/drawing/2014/main" id="{E3DD0699-2D38-0044-98B2-43B504FED2A8}"/>
              </a:ext>
            </a:extLst>
          </p:cNvPr>
          <p:cNvCxnSpPr>
            <a:stCxn id="90" idx="1"/>
            <a:endCxn id="93" idx="2"/>
          </p:cNvCxnSpPr>
          <p:nvPr/>
        </p:nvCxnSpPr>
        <p:spPr>
          <a:xfrm rot="10800000" flipH="1" flipV="1">
            <a:off x="1269052" y="2211931"/>
            <a:ext cx="219978" cy="2256856"/>
          </a:xfrm>
          <a:prstGeom prst="curvedConnector4">
            <a:avLst>
              <a:gd name="adj1" fmla="val -207667"/>
              <a:gd name="adj2" fmla="val 110129"/>
            </a:avLst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ZoneTexte 95">
            <a:extLst>
              <a:ext uri="{FF2B5EF4-FFF2-40B4-BE49-F238E27FC236}">
                <a16:creationId xmlns:a16="http://schemas.microsoft.com/office/drawing/2014/main" id="{7404F1C2-CC8B-5040-9B6C-C5F2F7860ADE}"/>
              </a:ext>
            </a:extLst>
          </p:cNvPr>
          <p:cNvSpPr txBox="1"/>
          <p:nvPr/>
        </p:nvSpPr>
        <p:spPr>
          <a:xfrm>
            <a:off x="1900201" y="2457086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chemeClr val="bg2">
                    <a:lumMod val="50000"/>
                  </a:schemeClr>
                </a:solidFill>
              </a:rPr>
              <a:t>A pour inscrit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D41F5765-837B-DD46-8C39-D11163A25689}"/>
              </a:ext>
            </a:extLst>
          </p:cNvPr>
          <p:cNvSpPr txBox="1"/>
          <p:nvPr/>
        </p:nvSpPr>
        <p:spPr>
          <a:xfrm>
            <a:off x="108019" y="3294192"/>
            <a:ext cx="120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>
                <a:solidFill>
                  <a:schemeClr val="bg2">
                    <a:lumMod val="50000"/>
                  </a:schemeClr>
                </a:solidFill>
              </a:rPr>
              <a:t>Realisé</a:t>
            </a:r>
            <a:r>
              <a:rPr lang="fr-FR" i="1" dirty="0">
                <a:solidFill>
                  <a:schemeClr val="bg2">
                    <a:lumMod val="50000"/>
                  </a:schemeClr>
                </a:solidFill>
              </a:rPr>
              <a:t> par</a:t>
            </a:r>
          </a:p>
        </p:txBody>
      </p:sp>
      <p:cxnSp>
        <p:nvCxnSpPr>
          <p:cNvPr id="98" name="Connecteur en arc 97">
            <a:extLst>
              <a:ext uri="{FF2B5EF4-FFF2-40B4-BE49-F238E27FC236}">
                <a16:creationId xmlns:a16="http://schemas.microsoft.com/office/drawing/2014/main" id="{9820296C-D97F-4243-8761-71425541BDD3}"/>
              </a:ext>
            </a:extLst>
          </p:cNvPr>
          <p:cNvCxnSpPr>
            <a:stCxn id="93" idx="2"/>
            <a:endCxn id="102" idx="1"/>
          </p:cNvCxnSpPr>
          <p:nvPr/>
        </p:nvCxnSpPr>
        <p:spPr>
          <a:xfrm rot="5400000" flipH="1" flipV="1">
            <a:off x="4833435" y="1112155"/>
            <a:ext cx="12227" cy="6701038"/>
          </a:xfrm>
          <a:prstGeom prst="curvedConnector4">
            <a:avLst>
              <a:gd name="adj1" fmla="val 214542"/>
              <a:gd name="adj2" fmla="val 5334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ZoneTexte 98">
            <a:extLst>
              <a:ext uri="{FF2B5EF4-FFF2-40B4-BE49-F238E27FC236}">
                <a16:creationId xmlns:a16="http://schemas.microsoft.com/office/drawing/2014/main" id="{C0330719-25B9-FA4D-AE2D-1FB996E005D7}"/>
              </a:ext>
            </a:extLst>
          </p:cNvPr>
          <p:cNvSpPr txBox="1"/>
          <p:nvPr/>
        </p:nvSpPr>
        <p:spPr>
          <a:xfrm>
            <a:off x="4177325" y="4409782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chemeClr val="bg2">
                    <a:lumMod val="50000"/>
                  </a:schemeClr>
                </a:solidFill>
              </a:rPr>
              <a:t>Correspond à</a:t>
            </a:r>
          </a:p>
        </p:txBody>
      </p:sp>
      <p:cxnSp>
        <p:nvCxnSpPr>
          <p:cNvPr id="100" name="Connecteur en arc 99">
            <a:extLst>
              <a:ext uri="{FF2B5EF4-FFF2-40B4-BE49-F238E27FC236}">
                <a16:creationId xmlns:a16="http://schemas.microsoft.com/office/drawing/2014/main" id="{C74A5DF6-7A21-3A4B-A77E-1E1B55EDCC98}"/>
              </a:ext>
            </a:extLst>
          </p:cNvPr>
          <p:cNvCxnSpPr>
            <a:stCxn id="102" idx="0"/>
            <a:endCxn id="106" idx="3"/>
          </p:cNvCxnSpPr>
          <p:nvPr/>
        </p:nvCxnSpPr>
        <p:spPr>
          <a:xfrm rot="16200000" flipV="1">
            <a:off x="7293710" y="3004120"/>
            <a:ext cx="872345" cy="1632426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ZoneTexte 100">
            <a:extLst>
              <a:ext uri="{FF2B5EF4-FFF2-40B4-BE49-F238E27FC236}">
                <a16:creationId xmlns:a16="http://schemas.microsoft.com/office/drawing/2014/main" id="{FF61FDF3-0B9C-6B41-A6DB-130DC6F1533D}"/>
              </a:ext>
            </a:extLst>
          </p:cNvPr>
          <p:cNvSpPr txBox="1"/>
          <p:nvPr/>
        </p:nvSpPr>
        <p:spPr>
          <a:xfrm>
            <a:off x="7252909" y="3724184"/>
            <a:ext cx="901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chemeClr val="bg2">
                    <a:lumMod val="50000"/>
                  </a:schemeClr>
                </a:solidFill>
              </a:rPr>
              <a:t>Est lié à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30B90627-D937-D444-8DE0-723BA210F901}"/>
              </a:ext>
            </a:extLst>
          </p:cNvPr>
          <p:cNvSpPr txBox="1"/>
          <p:nvPr/>
        </p:nvSpPr>
        <p:spPr>
          <a:xfrm>
            <a:off x="8190068" y="4256505"/>
            <a:ext cx="71205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q128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3CCBEF11-076B-854A-84A2-E777E05389A9}"/>
              </a:ext>
            </a:extLst>
          </p:cNvPr>
          <p:cNvSpPr txBox="1"/>
          <p:nvPr/>
        </p:nvSpPr>
        <p:spPr>
          <a:xfrm>
            <a:off x="4333959" y="2340418"/>
            <a:ext cx="90922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b="1" dirty="0"/>
              <a:t>Med_A5</a:t>
            </a:r>
          </a:p>
        </p:txBody>
      </p:sp>
      <p:cxnSp>
        <p:nvCxnSpPr>
          <p:cNvPr id="104" name="Connecteur en arc 103">
            <a:extLst>
              <a:ext uri="{FF2B5EF4-FFF2-40B4-BE49-F238E27FC236}">
                <a16:creationId xmlns:a16="http://schemas.microsoft.com/office/drawing/2014/main" id="{DE6407D1-D95A-6840-A5DB-7F6226E0A39B}"/>
              </a:ext>
            </a:extLst>
          </p:cNvPr>
          <p:cNvCxnSpPr>
            <a:stCxn id="92" idx="3"/>
            <a:endCxn id="103" idx="1"/>
          </p:cNvCxnSpPr>
          <p:nvPr/>
        </p:nvCxnSpPr>
        <p:spPr>
          <a:xfrm flipV="1">
            <a:off x="2475391" y="2509695"/>
            <a:ext cx="1858568" cy="641247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ZoneTexte 104">
            <a:extLst>
              <a:ext uri="{FF2B5EF4-FFF2-40B4-BE49-F238E27FC236}">
                <a16:creationId xmlns:a16="http://schemas.microsoft.com/office/drawing/2014/main" id="{941061B3-9F02-864A-B809-21CA260E3F77}"/>
              </a:ext>
            </a:extLst>
          </p:cNvPr>
          <p:cNvSpPr txBox="1"/>
          <p:nvPr/>
        </p:nvSpPr>
        <p:spPr>
          <a:xfrm>
            <a:off x="3502049" y="2678972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chemeClr val="bg2">
                    <a:lumMod val="50000"/>
                  </a:schemeClr>
                </a:solidFill>
              </a:rPr>
              <a:t>Correspond à</a:t>
            </a: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CEF456A7-D0EC-5046-88BF-45F057205CC0}"/>
              </a:ext>
            </a:extLst>
          </p:cNvPr>
          <p:cNvSpPr txBox="1"/>
          <p:nvPr/>
        </p:nvSpPr>
        <p:spPr>
          <a:xfrm>
            <a:off x="5641269" y="3214883"/>
            <a:ext cx="127240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b="1" dirty="0"/>
              <a:t>Hématologie</a:t>
            </a:r>
          </a:p>
        </p:txBody>
      </p:sp>
      <p:cxnSp>
        <p:nvCxnSpPr>
          <p:cNvPr id="107" name="Connecteur droit avec flèche 106">
            <a:extLst>
              <a:ext uri="{FF2B5EF4-FFF2-40B4-BE49-F238E27FC236}">
                <a16:creationId xmlns:a16="http://schemas.microsoft.com/office/drawing/2014/main" id="{7957535F-EF0E-F446-8624-84B2D082124F}"/>
              </a:ext>
            </a:extLst>
          </p:cNvPr>
          <p:cNvCxnSpPr>
            <a:stCxn id="106" idx="0"/>
            <a:endCxn id="91" idx="2"/>
          </p:cNvCxnSpPr>
          <p:nvPr/>
        </p:nvCxnSpPr>
        <p:spPr>
          <a:xfrm flipH="1" flipV="1">
            <a:off x="6261786" y="2795640"/>
            <a:ext cx="15683" cy="4192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>
            <a:extLst>
              <a:ext uri="{FF2B5EF4-FFF2-40B4-BE49-F238E27FC236}">
                <a16:creationId xmlns:a16="http://schemas.microsoft.com/office/drawing/2014/main" id="{BA9E25FC-26F0-B049-B340-05AE2D5F2A52}"/>
              </a:ext>
            </a:extLst>
          </p:cNvPr>
          <p:cNvSpPr txBox="1"/>
          <p:nvPr/>
        </p:nvSpPr>
        <p:spPr>
          <a:xfrm>
            <a:off x="8289963" y="3428022"/>
            <a:ext cx="95981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b="1" dirty="0"/>
              <a:t>Question</a:t>
            </a:r>
          </a:p>
        </p:txBody>
      </p:sp>
      <p:cxnSp>
        <p:nvCxnSpPr>
          <p:cNvPr id="109" name="Connecteur droit avec flèche 108">
            <a:extLst>
              <a:ext uri="{FF2B5EF4-FFF2-40B4-BE49-F238E27FC236}">
                <a16:creationId xmlns:a16="http://schemas.microsoft.com/office/drawing/2014/main" id="{F90CD480-3335-EC4C-93A5-6913AC0A4574}"/>
              </a:ext>
            </a:extLst>
          </p:cNvPr>
          <p:cNvCxnSpPr>
            <a:stCxn id="102" idx="0"/>
            <a:endCxn id="108" idx="2"/>
          </p:cNvCxnSpPr>
          <p:nvPr/>
        </p:nvCxnSpPr>
        <p:spPr>
          <a:xfrm flipV="1">
            <a:off x="8546095" y="3766576"/>
            <a:ext cx="223776" cy="4899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ZoneTexte 109">
            <a:extLst>
              <a:ext uri="{FF2B5EF4-FFF2-40B4-BE49-F238E27FC236}">
                <a16:creationId xmlns:a16="http://schemas.microsoft.com/office/drawing/2014/main" id="{7EE9EDC9-C5C0-2C4A-8948-51FB86DFE5DD}"/>
              </a:ext>
            </a:extLst>
          </p:cNvPr>
          <p:cNvSpPr txBox="1"/>
          <p:nvPr/>
        </p:nvSpPr>
        <p:spPr>
          <a:xfrm>
            <a:off x="8871888" y="390885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chemeClr val="bg2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9E08B1B5-4220-D947-BC97-CB5BD3C1E2AD}"/>
              </a:ext>
            </a:extLst>
          </p:cNvPr>
          <p:cNvSpPr txBox="1"/>
          <p:nvPr/>
        </p:nvSpPr>
        <p:spPr>
          <a:xfrm>
            <a:off x="6294721" y="2845551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chemeClr val="bg2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ACE8CA83-A1AB-A44A-B150-7B61887EE138}"/>
              </a:ext>
            </a:extLst>
          </p:cNvPr>
          <p:cNvSpPr txBox="1"/>
          <p:nvPr/>
        </p:nvSpPr>
        <p:spPr>
          <a:xfrm>
            <a:off x="6928388" y="4598016"/>
            <a:ext cx="100290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b="1" dirty="0"/>
              <a:t>Spécialité</a:t>
            </a:r>
          </a:p>
        </p:txBody>
      </p:sp>
      <p:cxnSp>
        <p:nvCxnSpPr>
          <p:cNvPr id="113" name="Connecteur en arc 112">
            <a:extLst>
              <a:ext uri="{FF2B5EF4-FFF2-40B4-BE49-F238E27FC236}">
                <a16:creationId xmlns:a16="http://schemas.microsoft.com/office/drawing/2014/main" id="{703E6FCD-1ED6-D843-980F-CECABDE46E3D}"/>
              </a:ext>
            </a:extLst>
          </p:cNvPr>
          <p:cNvCxnSpPr>
            <a:stCxn id="115" idx="0"/>
            <a:endCxn id="116" idx="3"/>
          </p:cNvCxnSpPr>
          <p:nvPr/>
        </p:nvCxnSpPr>
        <p:spPr>
          <a:xfrm rot="16200000" flipV="1">
            <a:off x="8592169" y="5327551"/>
            <a:ext cx="872345" cy="1267423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ZoneTexte 113">
            <a:extLst>
              <a:ext uri="{FF2B5EF4-FFF2-40B4-BE49-F238E27FC236}">
                <a16:creationId xmlns:a16="http://schemas.microsoft.com/office/drawing/2014/main" id="{8499F4CE-04A9-1647-A259-4810E05667DE}"/>
              </a:ext>
            </a:extLst>
          </p:cNvPr>
          <p:cNvSpPr txBox="1"/>
          <p:nvPr/>
        </p:nvSpPr>
        <p:spPr>
          <a:xfrm>
            <a:off x="8420963" y="5865114"/>
            <a:ext cx="901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chemeClr val="bg2">
                    <a:lumMod val="50000"/>
                  </a:schemeClr>
                </a:solidFill>
              </a:rPr>
              <a:t>Est lié à</a:t>
            </a: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11035F1C-DF25-D641-A0DE-9A6A7BC72463}"/>
              </a:ext>
            </a:extLst>
          </p:cNvPr>
          <p:cNvSpPr txBox="1"/>
          <p:nvPr/>
        </p:nvSpPr>
        <p:spPr>
          <a:xfrm>
            <a:off x="9358122" y="6397435"/>
            <a:ext cx="60785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b="1" dirty="0"/>
              <a:t>q128</a:t>
            </a: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5B2F5E11-2FD8-E248-A308-DC3D11831AC9}"/>
              </a:ext>
            </a:extLst>
          </p:cNvPr>
          <p:cNvSpPr txBox="1"/>
          <p:nvPr/>
        </p:nvSpPr>
        <p:spPr>
          <a:xfrm>
            <a:off x="6809323" y="5355813"/>
            <a:ext cx="158530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b="1" dirty="0"/>
              <a:t>Cardiovasculaire</a:t>
            </a:r>
          </a:p>
        </p:txBody>
      </p:sp>
      <p:cxnSp>
        <p:nvCxnSpPr>
          <p:cNvPr id="117" name="Connecteur droit avec flèche 116">
            <a:extLst>
              <a:ext uri="{FF2B5EF4-FFF2-40B4-BE49-F238E27FC236}">
                <a16:creationId xmlns:a16="http://schemas.microsoft.com/office/drawing/2014/main" id="{66711541-817E-6342-9637-63D6BC903FB4}"/>
              </a:ext>
            </a:extLst>
          </p:cNvPr>
          <p:cNvCxnSpPr>
            <a:stCxn id="116" idx="0"/>
            <a:endCxn id="112" idx="2"/>
          </p:cNvCxnSpPr>
          <p:nvPr/>
        </p:nvCxnSpPr>
        <p:spPr>
          <a:xfrm flipH="1" flipV="1">
            <a:off x="7429840" y="4936570"/>
            <a:ext cx="172136" cy="4192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ZoneTexte 117">
            <a:extLst>
              <a:ext uri="{FF2B5EF4-FFF2-40B4-BE49-F238E27FC236}">
                <a16:creationId xmlns:a16="http://schemas.microsoft.com/office/drawing/2014/main" id="{BB782992-C087-0E47-BEF8-AB547636D604}"/>
              </a:ext>
            </a:extLst>
          </p:cNvPr>
          <p:cNvSpPr txBox="1"/>
          <p:nvPr/>
        </p:nvSpPr>
        <p:spPr>
          <a:xfrm>
            <a:off x="9937925" y="5475023"/>
            <a:ext cx="95981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b="1" dirty="0"/>
              <a:t>Question</a:t>
            </a:r>
          </a:p>
        </p:txBody>
      </p:sp>
      <p:cxnSp>
        <p:nvCxnSpPr>
          <p:cNvPr id="119" name="Connecteur droit avec flèche 118">
            <a:extLst>
              <a:ext uri="{FF2B5EF4-FFF2-40B4-BE49-F238E27FC236}">
                <a16:creationId xmlns:a16="http://schemas.microsoft.com/office/drawing/2014/main" id="{A496D253-592C-3241-8E0A-C7A1E1983217}"/>
              </a:ext>
            </a:extLst>
          </p:cNvPr>
          <p:cNvCxnSpPr>
            <a:stCxn id="115" idx="0"/>
            <a:endCxn id="118" idx="2"/>
          </p:cNvCxnSpPr>
          <p:nvPr/>
        </p:nvCxnSpPr>
        <p:spPr>
          <a:xfrm flipV="1">
            <a:off x="9662052" y="5813577"/>
            <a:ext cx="755781" cy="5838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ZoneTexte 119">
            <a:extLst>
              <a:ext uri="{FF2B5EF4-FFF2-40B4-BE49-F238E27FC236}">
                <a16:creationId xmlns:a16="http://schemas.microsoft.com/office/drawing/2014/main" id="{5C487560-5910-394F-8EE4-9660B8FB9ACA}"/>
              </a:ext>
            </a:extLst>
          </p:cNvPr>
          <p:cNvSpPr txBox="1"/>
          <p:nvPr/>
        </p:nvSpPr>
        <p:spPr>
          <a:xfrm>
            <a:off x="10039942" y="604978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chemeClr val="bg2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5FA7FA75-D519-D54A-9984-4ADB209EE96F}"/>
              </a:ext>
            </a:extLst>
          </p:cNvPr>
          <p:cNvSpPr txBox="1"/>
          <p:nvPr/>
        </p:nvSpPr>
        <p:spPr>
          <a:xfrm>
            <a:off x="7462775" y="4986481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chemeClr val="bg2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6C56375C-9AFE-6B49-8C47-C02B692F0CE6}"/>
              </a:ext>
            </a:extLst>
          </p:cNvPr>
          <p:cNvSpPr txBox="1"/>
          <p:nvPr/>
        </p:nvSpPr>
        <p:spPr>
          <a:xfrm>
            <a:off x="947342" y="6080558"/>
            <a:ext cx="75533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b="1" dirty="0"/>
              <a:t>act540</a:t>
            </a:r>
          </a:p>
        </p:txBody>
      </p:sp>
      <p:cxnSp>
        <p:nvCxnSpPr>
          <p:cNvPr id="123" name="Connecteur en arc 122">
            <a:extLst>
              <a:ext uri="{FF2B5EF4-FFF2-40B4-BE49-F238E27FC236}">
                <a16:creationId xmlns:a16="http://schemas.microsoft.com/office/drawing/2014/main" id="{8D9F2881-C7EB-5A42-8731-0F776386A371}"/>
              </a:ext>
            </a:extLst>
          </p:cNvPr>
          <p:cNvCxnSpPr>
            <a:stCxn id="122" idx="2"/>
            <a:endCxn id="115" idx="1"/>
          </p:cNvCxnSpPr>
          <p:nvPr/>
        </p:nvCxnSpPr>
        <p:spPr>
          <a:xfrm rot="16200000" flipH="1">
            <a:off x="5267766" y="2476356"/>
            <a:ext cx="147600" cy="803311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ZoneTexte 123">
            <a:extLst>
              <a:ext uri="{FF2B5EF4-FFF2-40B4-BE49-F238E27FC236}">
                <a16:creationId xmlns:a16="http://schemas.microsoft.com/office/drawing/2014/main" id="{73557B4C-F904-C84B-9A6E-5D9259D53315}"/>
              </a:ext>
            </a:extLst>
          </p:cNvPr>
          <p:cNvSpPr txBox="1"/>
          <p:nvPr/>
        </p:nvSpPr>
        <p:spPr>
          <a:xfrm>
            <a:off x="4135370" y="6438320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chemeClr val="bg2">
                    <a:lumMod val="50000"/>
                  </a:schemeClr>
                </a:solidFill>
              </a:rPr>
              <a:t>Correspond à</a:t>
            </a:r>
          </a:p>
        </p:txBody>
      </p:sp>
      <p:cxnSp>
        <p:nvCxnSpPr>
          <p:cNvPr id="125" name="Connecteur en arc 124">
            <a:extLst>
              <a:ext uri="{FF2B5EF4-FFF2-40B4-BE49-F238E27FC236}">
                <a16:creationId xmlns:a16="http://schemas.microsoft.com/office/drawing/2014/main" id="{CAFA4FB7-3277-4C47-BDB2-041CC48713B5}"/>
              </a:ext>
            </a:extLst>
          </p:cNvPr>
          <p:cNvCxnSpPr>
            <a:stCxn id="90" idx="0"/>
            <a:endCxn id="122" idx="1"/>
          </p:cNvCxnSpPr>
          <p:nvPr/>
        </p:nvCxnSpPr>
        <p:spPr>
          <a:xfrm rot="16200000" flipH="1" flipV="1">
            <a:off x="-746239" y="3705456"/>
            <a:ext cx="4237959" cy="850798"/>
          </a:xfrm>
          <a:prstGeom prst="curvedConnector4">
            <a:avLst>
              <a:gd name="adj1" fmla="val -5394"/>
              <a:gd name="adj2" fmla="val 160345"/>
            </a:avLst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ZoneTexte 125">
            <a:extLst>
              <a:ext uri="{FF2B5EF4-FFF2-40B4-BE49-F238E27FC236}">
                <a16:creationId xmlns:a16="http://schemas.microsoft.com/office/drawing/2014/main" id="{DFA95042-5D11-414E-B35B-ABF6665F56E2}"/>
              </a:ext>
            </a:extLst>
          </p:cNvPr>
          <p:cNvSpPr txBox="1"/>
          <p:nvPr/>
        </p:nvSpPr>
        <p:spPr>
          <a:xfrm>
            <a:off x="9300591" y="1915599"/>
            <a:ext cx="52469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b="1" dirty="0"/>
              <a:t>ECN</a:t>
            </a: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65A43A1F-2A3D-A14E-8CE3-9299711BA85D}"/>
              </a:ext>
            </a:extLst>
          </p:cNvPr>
          <p:cNvSpPr txBox="1"/>
          <p:nvPr/>
        </p:nvSpPr>
        <p:spPr>
          <a:xfrm>
            <a:off x="8235688" y="2795640"/>
            <a:ext cx="2670924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b="1" dirty="0"/>
              <a:t>Objectif d'apprentissage_208</a:t>
            </a:r>
            <a:br>
              <a:rPr lang="fr-FR" sz="1600" b="1" dirty="0"/>
            </a:br>
            <a:r>
              <a:rPr lang="fr-FR" sz="1600" b="1" dirty="0"/>
              <a:t>…</a:t>
            </a:r>
          </a:p>
        </p:txBody>
      </p:sp>
      <p:cxnSp>
        <p:nvCxnSpPr>
          <p:cNvPr id="128" name="Connecteur en arc 127">
            <a:extLst>
              <a:ext uri="{FF2B5EF4-FFF2-40B4-BE49-F238E27FC236}">
                <a16:creationId xmlns:a16="http://schemas.microsoft.com/office/drawing/2014/main" id="{79B450B3-BA2D-2A45-B83F-56D37429B553}"/>
              </a:ext>
            </a:extLst>
          </p:cNvPr>
          <p:cNvCxnSpPr>
            <a:stCxn id="127" idx="1"/>
            <a:endCxn id="106" idx="0"/>
          </p:cNvCxnSpPr>
          <p:nvPr/>
        </p:nvCxnSpPr>
        <p:spPr>
          <a:xfrm rot="10800000" flipV="1">
            <a:off x="6277470" y="3088027"/>
            <a:ext cx="1958219" cy="126855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avec flèche 128">
            <a:extLst>
              <a:ext uri="{FF2B5EF4-FFF2-40B4-BE49-F238E27FC236}">
                <a16:creationId xmlns:a16="http://schemas.microsoft.com/office/drawing/2014/main" id="{AAF4ED72-F408-7749-BFA8-39DBEE0AFEEE}"/>
              </a:ext>
            </a:extLst>
          </p:cNvPr>
          <p:cNvCxnSpPr>
            <a:stCxn id="127" idx="0"/>
            <a:endCxn id="126" idx="2"/>
          </p:cNvCxnSpPr>
          <p:nvPr/>
        </p:nvCxnSpPr>
        <p:spPr>
          <a:xfrm flipH="1" flipV="1">
            <a:off x="9562939" y="2254153"/>
            <a:ext cx="8211" cy="5414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ZoneTexte 129">
            <a:extLst>
              <a:ext uri="{FF2B5EF4-FFF2-40B4-BE49-F238E27FC236}">
                <a16:creationId xmlns:a16="http://schemas.microsoft.com/office/drawing/2014/main" id="{545FF1D1-DB44-D340-B9D6-7C216F9D8029}"/>
              </a:ext>
            </a:extLst>
          </p:cNvPr>
          <p:cNvSpPr txBox="1"/>
          <p:nvPr/>
        </p:nvSpPr>
        <p:spPr>
          <a:xfrm>
            <a:off x="6903226" y="2646008"/>
            <a:ext cx="901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chemeClr val="bg2">
                    <a:lumMod val="50000"/>
                  </a:schemeClr>
                </a:solidFill>
              </a:rPr>
              <a:t>Est lié à</a:t>
            </a: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A32D0DA2-11FC-A84B-8982-2AD28D82A00B}"/>
              </a:ext>
            </a:extLst>
          </p:cNvPr>
          <p:cNvSpPr txBox="1"/>
          <p:nvPr/>
        </p:nvSpPr>
        <p:spPr>
          <a:xfrm>
            <a:off x="9662053" y="2297954"/>
            <a:ext cx="2564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(Hémogramme …</a:t>
            </a:r>
            <a:br>
              <a:rPr lang="fr-FR" sz="1600" i="1" dirty="0"/>
            </a:br>
            <a:r>
              <a:rPr lang="fr-FR" sz="1600" i="1" dirty="0"/>
              <a:t>indications et interprétation)</a:t>
            </a:r>
          </a:p>
        </p:txBody>
      </p:sp>
      <p:sp>
        <p:nvSpPr>
          <p:cNvPr id="132" name="Organigramme : Multidocument 111">
            <a:extLst>
              <a:ext uri="{FF2B5EF4-FFF2-40B4-BE49-F238E27FC236}">
                <a16:creationId xmlns:a16="http://schemas.microsoft.com/office/drawing/2014/main" id="{F820D812-984B-C741-8E79-31D70C80E93E}"/>
              </a:ext>
            </a:extLst>
          </p:cNvPr>
          <p:cNvSpPr/>
          <p:nvPr/>
        </p:nvSpPr>
        <p:spPr>
          <a:xfrm>
            <a:off x="10250114" y="4063178"/>
            <a:ext cx="1811547" cy="1069675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Wiki </a:t>
            </a:r>
            <a:r>
              <a:rPr lang="fr-FR" dirty="0" err="1">
                <a:solidFill>
                  <a:schemeClr val="tx1"/>
                </a:solidFill>
              </a:rPr>
              <a:t>Sides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33" name="Connecteur en arc 132">
            <a:extLst>
              <a:ext uri="{FF2B5EF4-FFF2-40B4-BE49-F238E27FC236}">
                <a16:creationId xmlns:a16="http://schemas.microsoft.com/office/drawing/2014/main" id="{9A85368F-4366-4946-8093-D39473337E26}"/>
              </a:ext>
            </a:extLst>
          </p:cNvPr>
          <p:cNvCxnSpPr>
            <a:stCxn id="127" idx="3"/>
            <a:endCxn id="132" idx="0"/>
          </p:cNvCxnSpPr>
          <p:nvPr/>
        </p:nvCxnSpPr>
        <p:spPr>
          <a:xfrm>
            <a:off x="10906612" y="3088028"/>
            <a:ext cx="373903" cy="975150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ZoneTexte 133">
            <a:extLst>
              <a:ext uri="{FF2B5EF4-FFF2-40B4-BE49-F238E27FC236}">
                <a16:creationId xmlns:a16="http://schemas.microsoft.com/office/drawing/2014/main" id="{7A95BD77-1D6D-3648-AA19-2E7213909018}"/>
              </a:ext>
            </a:extLst>
          </p:cNvPr>
          <p:cNvSpPr txBox="1"/>
          <p:nvPr/>
        </p:nvSpPr>
        <p:spPr>
          <a:xfrm>
            <a:off x="10809071" y="3390937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>
                <a:solidFill>
                  <a:schemeClr val="bg2">
                    <a:lumMod val="50000"/>
                  </a:schemeClr>
                </a:solidFill>
              </a:rPr>
              <a:t>See</a:t>
            </a:r>
            <a:r>
              <a:rPr lang="fr-FR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i="1" dirty="0" err="1">
                <a:solidFill>
                  <a:schemeClr val="bg2">
                    <a:lumMod val="50000"/>
                  </a:schemeClr>
                </a:solidFill>
              </a:rPr>
              <a:t>also</a:t>
            </a:r>
            <a:endParaRPr lang="fr-FR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5F5EC52F-CBCE-3D4C-BA2B-15CE93D66AA1}"/>
              </a:ext>
            </a:extLst>
          </p:cNvPr>
          <p:cNvSpPr txBox="1"/>
          <p:nvPr/>
        </p:nvSpPr>
        <p:spPr>
          <a:xfrm>
            <a:off x="9249778" y="240048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chemeClr val="bg2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F48526F8-A1BC-DF45-A4B7-C7DCBD8C21D0}"/>
              </a:ext>
            </a:extLst>
          </p:cNvPr>
          <p:cNvSpPr txBox="1"/>
          <p:nvPr/>
        </p:nvSpPr>
        <p:spPr>
          <a:xfrm>
            <a:off x="4211011" y="3494247"/>
            <a:ext cx="11865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b="1" dirty="0"/>
              <a:t>'1/09/2015'</a:t>
            </a:r>
          </a:p>
        </p:txBody>
      </p:sp>
      <p:cxnSp>
        <p:nvCxnSpPr>
          <p:cNvPr id="137" name="Connecteur en arc 136">
            <a:extLst>
              <a:ext uri="{FF2B5EF4-FFF2-40B4-BE49-F238E27FC236}">
                <a16:creationId xmlns:a16="http://schemas.microsoft.com/office/drawing/2014/main" id="{D82C7A41-4A2C-C94C-B9C2-E5A19262C006}"/>
              </a:ext>
            </a:extLst>
          </p:cNvPr>
          <p:cNvCxnSpPr>
            <a:stCxn id="92" idx="3"/>
            <a:endCxn id="136" idx="1"/>
          </p:cNvCxnSpPr>
          <p:nvPr/>
        </p:nvCxnSpPr>
        <p:spPr>
          <a:xfrm>
            <a:off x="2475391" y="3150942"/>
            <a:ext cx="1735620" cy="51258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ZoneTexte 137">
            <a:extLst>
              <a:ext uri="{FF2B5EF4-FFF2-40B4-BE49-F238E27FC236}">
                <a16:creationId xmlns:a16="http://schemas.microsoft.com/office/drawing/2014/main" id="{2F7CC9BD-A787-D648-975E-4D0ED3F34C14}"/>
              </a:ext>
            </a:extLst>
          </p:cNvPr>
          <p:cNvSpPr txBox="1"/>
          <p:nvPr/>
        </p:nvSpPr>
        <p:spPr>
          <a:xfrm>
            <a:off x="2577786" y="3518501"/>
            <a:ext cx="1328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chemeClr val="bg2">
                    <a:lumMod val="50000"/>
                  </a:schemeClr>
                </a:solidFill>
              </a:rPr>
              <a:t>A pour date</a:t>
            </a:r>
            <a:br>
              <a:rPr lang="fr-FR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fr-FR" i="1" dirty="0">
                <a:solidFill>
                  <a:schemeClr val="bg2">
                    <a:lumMod val="50000"/>
                  </a:schemeClr>
                </a:solidFill>
              </a:rPr>
              <a:t>d'inscription</a:t>
            </a: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CB2B128F-B55E-074A-AFE2-55724D7E5AF8}"/>
              </a:ext>
            </a:extLst>
          </p:cNvPr>
          <p:cNvSpPr txBox="1"/>
          <p:nvPr/>
        </p:nvSpPr>
        <p:spPr>
          <a:xfrm>
            <a:off x="3360291" y="5001783"/>
            <a:ext cx="99899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b="1" dirty="0"/>
              <a:t>'#######'</a:t>
            </a:r>
          </a:p>
        </p:txBody>
      </p:sp>
      <p:cxnSp>
        <p:nvCxnSpPr>
          <p:cNvPr id="140" name="Connecteur en arc 139">
            <a:extLst>
              <a:ext uri="{FF2B5EF4-FFF2-40B4-BE49-F238E27FC236}">
                <a16:creationId xmlns:a16="http://schemas.microsoft.com/office/drawing/2014/main" id="{AC248528-CC89-A241-B709-2FDABB19F2D8}"/>
              </a:ext>
            </a:extLst>
          </p:cNvPr>
          <p:cNvCxnSpPr>
            <a:stCxn id="93" idx="2"/>
            <a:endCxn id="139" idx="1"/>
          </p:cNvCxnSpPr>
          <p:nvPr/>
        </p:nvCxnSpPr>
        <p:spPr>
          <a:xfrm rot="16200000" flipH="1">
            <a:off x="2073524" y="3884292"/>
            <a:ext cx="702273" cy="1871261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ZoneTexte 140">
            <a:extLst>
              <a:ext uri="{FF2B5EF4-FFF2-40B4-BE49-F238E27FC236}">
                <a16:creationId xmlns:a16="http://schemas.microsoft.com/office/drawing/2014/main" id="{C485E521-4C75-8545-BD4D-7A1202DC7C86}"/>
              </a:ext>
            </a:extLst>
          </p:cNvPr>
          <p:cNvSpPr txBox="1"/>
          <p:nvPr/>
        </p:nvSpPr>
        <p:spPr>
          <a:xfrm>
            <a:off x="1432059" y="4930623"/>
            <a:ext cx="1188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chemeClr val="bg2">
                    <a:lumMod val="50000"/>
                  </a:schemeClr>
                </a:solidFill>
              </a:rPr>
              <a:t>A pour</a:t>
            </a:r>
            <a:br>
              <a:rPr lang="fr-FR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fr-FR" i="1" dirty="0" err="1">
                <a:solidFill>
                  <a:schemeClr val="bg2">
                    <a:lumMod val="50000"/>
                  </a:schemeClr>
                </a:solidFill>
              </a:rPr>
              <a:t>timestamp</a:t>
            </a:r>
            <a:endParaRPr lang="fr-FR" i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42" name="Connecteur en arc 141">
            <a:extLst>
              <a:ext uri="{FF2B5EF4-FFF2-40B4-BE49-F238E27FC236}">
                <a16:creationId xmlns:a16="http://schemas.microsoft.com/office/drawing/2014/main" id="{7CF65E7B-31CD-1E40-B456-25E97FEE33E8}"/>
              </a:ext>
            </a:extLst>
          </p:cNvPr>
          <p:cNvCxnSpPr>
            <a:stCxn id="102" idx="3"/>
            <a:endCxn id="127" idx="2"/>
          </p:cNvCxnSpPr>
          <p:nvPr/>
        </p:nvCxnSpPr>
        <p:spPr>
          <a:xfrm flipV="1">
            <a:off x="8902122" y="3380415"/>
            <a:ext cx="669028" cy="1076145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ZoneTexte 142">
            <a:extLst>
              <a:ext uri="{FF2B5EF4-FFF2-40B4-BE49-F238E27FC236}">
                <a16:creationId xmlns:a16="http://schemas.microsoft.com/office/drawing/2014/main" id="{5A22FB67-20E7-4B4C-A3D3-5B21C41A2D68}"/>
              </a:ext>
            </a:extLst>
          </p:cNvPr>
          <p:cNvSpPr txBox="1"/>
          <p:nvPr/>
        </p:nvSpPr>
        <p:spPr>
          <a:xfrm>
            <a:off x="9441380" y="3581910"/>
            <a:ext cx="901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chemeClr val="bg2">
                    <a:lumMod val="50000"/>
                  </a:schemeClr>
                </a:solidFill>
              </a:rPr>
              <a:t>Est lié à</a:t>
            </a:r>
          </a:p>
        </p:txBody>
      </p:sp>
    </p:spTree>
    <p:extLst>
      <p:ext uri="{BB962C8B-B14F-4D97-AF65-F5344CB8AC3E}">
        <p14:creationId xmlns:p14="http://schemas.microsoft.com/office/powerpoint/2010/main" val="2926876216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on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Rétrospective</Template>
  <TotalTime>809</TotalTime>
  <Words>383</Words>
  <Application>Microsoft Macintosh PowerPoint</Application>
  <PresentationFormat>Grand écran</PresentationFormat>
  <Paragraphs>159</Paragraphs>
  <Slides>15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Calibri</vt:lpstr>
      <vt:lpstr>Calibri Light</vt:lpstr>
      <vt:lpstr>Symbol</vt:lpstr>
      <vt:lpstr>Wingdings</vt:lpstr>
      <vt:lpstr>Rétrospection</vt:lpstr>
      <vt:lpstr>Construction automatique d’épreuves de difficultés contrôlées : Exemple sur la Banque Nationale d’Entrainement aux  ECN</vt:lpstr>
      <vt:lpstr>Les examens dématérialisés sur SIDES</vt:lpstr>
      <vt:lpstr>L’activité sur SIDES (2018)</vt:lpstr>
      <vt:lpstr>Présentation PowerPoint</vt:lpstr>
      <vt:lpstr>La banque nationale d’entrainement (BNE)</vt:lpstr>
      <vt:lpstr>Présentation PowerPoint</vt:lpstr>
      <vt:lpstr>Présentation PowerPoint</vt:lpstr>
      <vt:lpstr>Présentation PowerPoint</vt:lpstr>
      <vt:lpstr>Présentation PowerPoint</vt:lpstr>
      <vt:lpstr>Etat actuel :  1,5 milliards de triplets</vt:lpstr>
      <vt:lpstr>Application:  le profil  d’un étudiant</vt:lpstr>
      <vt:lpstr>APPLICATION: Le calcul de la difficulté des questions en infectiologie</vt:lpstr>
      <vt:lpstr>APPLICATION: Le calcul de la difficulté des questions en infectiologie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SIDES 3.0</dc:title>
  <dc:creator>Olivier Palombi</dc:creator>
  <cp:lastModifiedBy>Olivier Palombi</cp:lastModifiedBy>
  <cp:revision>156</cp:revision>
  <dcterms:created xsi:type="dcterms:W3CDTF">2016-12-09T14:10:31Z</dcterms:created>
  <dcterms:modified xsi:type="dcterms:W3CDTF">2018-11-19T14:23:35Z</dcterms:modified>
</cp:coreProperties>
</file>